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1" r:id="rId3"/>
    <p:sldId id="262" r:id="rId4"/>
    <p:sldId id="263" r:id="rId5"/>
    <p:sldId id="258" r:id="rId6"/>
    <p:sldId id="260" r:id="rId7"/>
    <p:sldId id="25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66FF"/>
    <a:srgbClr val="FF0066"/>
    <a:srgbClr val="FF9900"/>
    <a:srgbClr val="CC00CC"/>
    <a:srgbClr val="66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59" autoAdjust="0"/>
    <p:restoredTop sz="86323" autoAdjust="0"/>
  </p:normalViewPr>
  <p:slideViewPr>
    <p:cSldViewPr>
      <p:cViewPr>
        <p:scale>
          <a:sx n="76" d="100"/>
          <a:sy n="76" d="100"/>
        </p:scale>
        <p:origin x="-34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363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31A0A-AB1C-4D6F-B5CE-1ED7EF4C2E31}" type="datetimeFigureOut">
              <a:rPr lang="en-US" smtClean="0"/>
              <a:t>3/10/2013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F10FF9-1A27-404F-A093-584F683FB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319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10FF9-1A27-404F-A093-584F683FB4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507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13CF-5933-46E0-9C92-94D5DDBB05E4}" type="datetimeFigureOut">
              <a:rPr lang="en-US" smtClean="0"/>
              <a:t>3/10/2013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2061-26D5-4322-A8A7-3FD66C000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64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13CF-5933-46E0-9C92-94D5DDBB05E4}" type="datetimeFigureOut">
              <a:rPr lang="en-US" smtClean="0"/>
              <a:t>3/10/2013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2061-26D5-4322-A8A7-3FD66C000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623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13CF-5933-46E0-9C92-94D5DDBB05E4}" type="datetimeFigureOut">
              <a:rPr lang="en-US" smtClean="0"/>
              <a:t>3/10/2013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2061-26D5-4322-A8A7-3FD66C000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89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13CF-5933-46E0-9C92-94D5DDBB05E4}" type="datetimeFigureOut">
              <a:rPr lang="en-US" smtClean="0"/>
              <a:t>3/10/2013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2061-26D5-4322-A8A7-3FD66C000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599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13CF-5933-46E0-9C92-94D5DDBB05E4}" type="datetimeFigureOut">
              <a:rPr lang="en-US" smtClean="0"/>
              <a:t>3/10/2013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2061-26D5-4322-A8A7-3FD66C000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93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13CF-5933-46E0-9C92-94D5DDBB05E4}" type="datetimeFigureOut">
              <a:rPr lang="en-US" smtClean="0"/>
              <a:t>3/10/2013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2061-26D5-4322-A8A7-3FD66C000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75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13CF-5933-46E0-9C92-94D5DDBB05E4}" type="datetimeFigureOut">
              <a:rPr lang="en-US" smtClean="0"/>
              <a:t>3/10/2013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2061-26D5-4322-A8A7-3FD66C000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485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13CF-5933-46E0-9C92-94D5DDBB05E4}" type="datetimeFigureOut">
              <a:rPr lang="en-US" smtClean="0"/>
              <a:t>3/10/2013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2061-26D5-4322-A8A7-3FD66C000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017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13CF-5933-46E0-9C92-94D5DDBB05E4}" type="datetimeFigureOut">
              <a:rPr lang="en-US" smtClean="0"/>
              <a:t>3/10/2013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2061-26D5-4322-A8A7-3FD66C000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82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13CF-5933-46E0-9C92-94D5DDBB05E4}" type="datetimeFigureOut">
              <a:rPr lang="en-US" smtClean="0"/>
              <a:t>3/10/2013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2061-26D5-4322-A8A7-3FD66C000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431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13CF-5933-46E0-9C92-94D5DDBB05E4}" type="datetimeFigureOut">
              <a:rPr lang="en-US" smtClean="0"/>
              <a:t>3/10/2013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2061-26D5-4322-A8A7-3FD66C000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74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D13CF-5933-46E0-9C92-94D5DDBB05E4}" type="datetimeFigureOut">
              <a:rPr lang="en-US" smtClean="0"/>
              <a:t>3/10/2013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22061-26D5-4322-A8A7-3FD66C000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104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Unit 4 </a:t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>Waves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Ch. 21 Sec. 3 &amp; 4</a:t>
            </a:r>
            <a:endParaRPr lang="en-US" b="1" dirty="0" smtClean="0">
              <a:solidFill>
                <a:srgbClr val="00B0F0"/>
              </a:solidFill>
            </a:endParaRPr>
          </a:p>
          <a:p>
            <a:r>
              <a:rPr lang="en-US" b="1" dirty="0" smtClean="0">
                <a:solidFill>
                  <a:srgbClr val="00B0F0"/>
                </a:solidFill>
              </a:rPr>
              <a:t>Music</a:t>
            </a:r>
          </a:p>
        </p:txBody>
      </p:sp>
    </p:spTree>
    <p:extLst>
      <p:ext uri="{BB962C8B-B14F-4D97-AF65-F5344CB8AC3E}">
        <p14:creationId xmlns:p14="http://schemas.microsoft.com/office/powerpoint/2010/main" val="232457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Music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915400" cy="5211763"/>
          </a:xfrm>
        </p:spPr>
        <p:txBody>
          <a:bodyPr/>
          <a:lstStyle/>
          <a:p>
            <a:pPr lvl="0"/>
            <a:r>
              <a:rPr lang="en-US" sz="2800" b="1" u="sng" dirty="0">
                <a:solidFill>
                  <a:srgbClr val="00FF00"/>
                </a:solidFill>
              </a:rPr>
              <a:t>music</a:t>
            </a:r>
            <a:r>
              <a:rPr lang="en-US" sz="2800" dirty="0"/>
              <a:t>  -  a group of sounds w/ a regular </a:t>
            </a:r>
            <a:r>
              <a:rPr lang="en-US" sz="2800" dirty="0" smtClean="0"/>
              <a:t>pattern</a:t>
            </a:r>
          </a:p>
          <a:p>
            <a:pPr lvl="0"/>
            <a:endParaRPr lang="en-US" sz="1400" dirty="0" smtClean="0"/>
          </a:p>
          <a:p>
            <a:pPr lvl="0"/>
            <a:r>
              <a:rPr lang="en-US" sz="2800" b="1" u="sng" dirty="0">
                <a:solidFill>
                  <a:srgbClr val="00FF00"/>
                </a:solidFill>
              </a:rPr>
              <a:t>n</a:t>
            </a:r>
            <a:r>
              <a:rPr lang="en-US" sz="2800" b="1" u="sng" dirty="0" smtClean="0">
                <a:solidFill>
                  <a:srgbClr val="00FF00"/>
                </a:solidFill>
              </a:rPr>
              <a:t>oise</a:t>
            </a:r>
            <a:r>
              <a:rPr lang="en-US" sz="2800" dirty="0" smtClean="0"/>
              <a:t>  -  a group of sounds w/ no pattern</a:t>
            </a:r>
          </a:p>
          <a:p>
            <a:pPr lvl="0"/>
            <a:endParaRPr lang="en-US" sz="1400" dirty="0"/>
          </a:p>
          <a:p>
            <a:pPr lvl="0"/>
            <a:r>
              <a:rPr lang="en-US" sz="2800" b="1" u="sng" dirty="0" smtClean="0">
                <a:solidFill>
                  <a:srgbClr val="00FF00"/>
                </a:solidFill>
              </a:rPr>
              <a:t>sound quality</a:t>
            </a:r>
            <a:r>
              <a:rPr lang="en-US" sz="2800" dirty="0" smtClean="0"/>
              <a:t>  </a:t>
            </a:r>
            <a:r>
              <a:rPr lang="en-US" sz="2800" dirty="0"/>
              <a:t>-  </a:t>
            </a:r>
            <a:r>
              <a:rPr lang="en-US" sz="2800" dirty="0" smtClean="0"/>
              <a:t>result of the blending of several pitches through interference </a:t>
            </a:r>
            <a:r>
              <a:rPr lang="en-US" sz="2800" dirty="0" smtClean="0">
                <a:solidFill>
                  <a:srgbClr val="FFFF00"/>
                </a:solidFill>
              </a:rPr>
              <a:t>(gives an instrument it’s tone that makes us recognize it)</a:t>
            </a:r>
            <a:endParaRPr lang="en-US" sz="2800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733800"/>
            <a:ext cx="39624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86200"/>
            <a:ext cx="4110037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785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01"/>
            <a:ext cx="8229600" cy="1050099"/>
          </a:xfrm>
        </p:spPr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Sound &amp; Frequency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03212" y="990600"/>
            <a:ext cx="4040188" cy="639762"/>
          </a:xfrm>
          <a:solidFill>
            <a:schemeClr val="accent6">
              <a:lumMod val="20000"/>
              <a:lumOff val="80000"/>
            </a:schemeClr>
          </a:solidFill>
          <a:ln w="38100">
            <a:solidFill>
              <a:srgbClr val="FF9900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sz="2800" dirty="0" smtClean="0">
                <a:solidFill>
                  <a:srgbClr val="FF9900"/>
                </a:solidFill>
              </a:rPr>
              <a:t>Natural Frequency</a:t>
            </a:r>
            <a:endParaRPr lang="en-US" sz="2800" dirty="0">
              <a:solidFill>
                <a:srgbClr val="FF99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0" y="1676400"/>
            <a:ext cx="4497388" cy="5181599"/>
          </a:xfrm>
        </p:spPr>
        <p:txBody>
          <a:bodyPr>
            <a:normAutofit/>
          </a:bodyPr>
          <a:lstStyle/>
          <a:p>
            <a:pPr lvl="0"/>
            <a:r>
              <a:rPr lang="en-US" sz="2800" b="1" u="sng" dirty="0">
                <a:solidFill>
                  <a:srgbClr val="00FF00"/>
                </a:solidFill>
              </a:rPr>
              <a:t>natural</a:t>
            </a:r>
            <a:r>
              <a:rPr lang="en-US" sz="2800" b="1" dirty="0">
                <a:solidFill>
                  <a:srgbClr val="00FF00"/>
                </a:solidFill>
              </a:rPr>
              <a:t> </a:t>
            </a:r>
            <a:r>
              <a:rPr lang="en-US" sz="2800" b="1" u="sng" dirty="0">
                <a:solidFill>
                  <a:srgbClr val="00FF00"/>
                </a:solidFill>
              </a:rPr>
              <a:t>frequency</a:t>
            </a:r>
            <a:r>
              <a:rPr lang="en-US" sz="2800" dirty="0">
                <a:solidFill>
                  <a:srgbClr val="00FF00"/>
                </a:solidFill>
              </a:rPr>
              <a:t>  </a:t>
            </a:r>
            <a:r>
              <a:rPr lang="en-US" sz="2800" dirty="0"/>
              <a:t>-  frequency at which an object </a:t>
            </a:r>
            <a:r>
              <a:rPr lang="en-US" sz="2800" dirty="0" smtClean="0"/>
              <a:t>vibrates</a:t>
            </a:r>
          </a:p>
          <a:p>
            <a:pPr lvl="1"/>
            <a:r>
              <a:rPr lang="en-US" sz="2600" dirty="0" smtClean="0"/>
              <a:t>depends </a:t>
            </a:r>
            <a:r>
              <a:rPr lang="en-US" sz="2600" dirty="0"/>
              <a:t>on size, shape, &amp; material of the </a:t>
            </a:r>
            <a:r>
              <a:rPr lang="en-US" sz="2600" dirty="0" smtClean="0"/>
              <a:t>object</a:t>
            </a:r>
          </a:p>
          <a:p>
            <a:pPr lvl="1"/>
            <a:r>
              <a:rPr lang="en-US" sz="2600" dirty="0" smtClean="0"/>
              <a:t>musical </a:t>
            </a:r>
            <a:r>
              <a:rPr lang="en-US" sz="2600" dirty="0"/>
              <a:t>instruments use the natural frequency of objects to make </a:t>
            </a:r>
            <a:r>
              <a:rPr lang="en-US" sz="2600" dirty="0" smtClean="0"/>
              <a:t>different notes</a:t>
            </a:r>
            <a:endParaRPr lang="en-US" sz="26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800600" y="990600"/>
            <a:ext cx="4041775" cy="639762"/>
          </a:xfrm>
          <a:solidFill>
            <a:schemeClr val="accent6">
              <a:lumMod val="20000"/>
              <a:lumOff val="80000"/>
            </a:schemeClr>
          </a:solidFill>
          <a:ln w="38100">
            <a:solidFill>
              <a:srgbClr val="FF9900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sz="2800" dirty="0" smtClean="0">
                <a:solidFill>
                  <a:srgbClr val="FF9900"/>
                </a:solidFill>
              </a:rPr>
              <a:t>Fundamental Frequency</a:t>
            </a:r>
            <a:endParaRPr lang="en-US" sz="2800" dirty="0">
              <a:solidFill>
                <a:srgbClr val="FF99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498975" cy="5181599"/>
          </a:xfrm>
        </p:spPr>
        <p:txBody>
          <a:bodyPr>
            <a:normAutofit/>
          </a:bodyPr>
          <a:lstStyle/>
          <a:p>
            <a:pPr lvl="0"/>
            <a:r>
              <a:rPr lang="en-US" sz="2800" b="1" u="sng" dirty="0">
                <a:solidFill>
                  <a:srgbClr val="00FF00"/>
                </a:solidFill>
              </a:rPr>
              <a:t>fundamental</a:t>
            </a:r>
            <a:r>
              <a:rPr lang="en-US" sz="2800" b="1" dirty="0">
                <a:solidFill>
                  <a:srgbClr val="00FF00"/>
                </a:solidFill>
              </a:rPr>
              <a:t> </a:t>
            </a:r>
            <a:r>
              <a:rPr lang="en-US" sz="2800" b="1" u="sng" dirty="0">
                <a:solidFill>
                  <a:srgbClr val="00FF00"/>
                </a:solidFill>
              </a:rPr>
              <a:t>frequency</a:t>
            </a:r>
            <a:r>
              <a:rPr lang="en-US" sz="2800" dirty="0">
                <a:solidFill>
                  <a:srgbClr val="00FF00"/>
                </a:solidFill>
              </a:rPr>
              <a:t>  </a:t>
            </a:r>
            <a:r>
              <a:rPr lang="en-US" sz="2800" dirty="0"/>
              <a:t>-  the lowest frequency produced by an </a:t>
            </a:r>
            <a:r>
              <a:rPr lang="en-US" sz="2800" dirty="0" smtClean="0"/>
              <a:t>object</a:t>
            </a:r>
          </a:p>
          <a:p>
            <a:pPr lvl="0"/>
            <a:r>
              <a:rPr lang="en-US" sz="2600" dirty="0" smtClean="0"/>
              <a:t>multiples </a:t>
            </a:r>
            <a:r>
              <a:rPr lang="en-US" sz="2600" dirty="0"/>
              <a:t>of the fundamental frequency produce </a:t>
            </a:r>
            <a:r>
              <a:rPr lang="en-US" sz="2600" dirty="0" smtClean="0"/>
              <a:t>higher frequency waves </a:t>
            </a:r>
            <a:r>
              <a:rPr lang="en-US" sz="2600" dirty="0"/>
              <a:t>called </a:t>
            </a:r>
            <a:r>
              <a:rPr lang="en-US" sz="2600" b="1" u="sng" dirty="0" smtClean="0">
                <a:solidFill>
                  <a:srgbClr val="00FF00"/>
                </a:solidFill>
              </a:rPr>
              <a:t>overtones</a:t>
            </a:r>
            <a:endParaRPr lang="en-US" sz="2600" dirty="0">
              <a:solidFill>
                <a:srgbClr val="00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43400"/>
            <a:ext cx="2514600" cy="244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http://www.mathresources.com/products/mathresource/dictionary/figures/fig17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110163"/>
            <a:ext cx="3352800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51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6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6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14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Resonance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00FF00"/>
                </a:solidFill>
              </a:rPr>
              <a:t>resonance</a:t>
            </a:r>
            <a:r>
              <a:rPr lang="en-US" dirty="0" smtClean="0"/>
              <a:t> – a phenomenon that occurs when two objects naturally vibrate at the same frequency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>
                <a:solidFill>
                  <a:srgbClr val="FFFF00"/>
                </a:solidFill>
              </a:rPr>
              <a:t>sound produced by one object causes the other object to vibrate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AutoShape 2" descr="data:image/jpeg;base64,/9j/4AAQSkZJRgABAQAAAQABAAD/2wCEAAkGBhQSERUUEhQWFRUVGBUUFRUVFBUUFhcUFBQVFRUUFRQXHCYeFxkkGRQUHy8gIycpLCwsFR4xNTAqNSYrLCkBCQoKBQUFDQUFDSkYEhgpKSkpKSkpKSkpKSkpKSkpKSkpKSkpKSkpKSkpKSkpKSkpKSkpKSkpKSkpKSkpKSkpKf/AABEIALcBEwMBIgACEQEDEQH/xAAcAAAABwEBAAAAAAAAAAAAAAAAAQIDBAUGBwj/xABHEAACAQIDBAYIAgcGBAcAAAABAgADEQQSIQUiMUEGUWFxgbEHEzJykaGywSPwFEJSYnOCwiQzQ5Kz4TRTY9EVJUSDotLx/8QAFAEBAAAAAAAAAAAAAAAAAAAAAP/EABQRAQAAAAAAAAAAAAAAAAAAAAD/2gAMAwEAAhEDEQA/AO3GJMMmFAIxBizEmA0wiSI60SRAaMTHCJFwzFnck6CyqO4XLeN/lAdMbaSCkQ1OBGaIMThCWBYnQk5R1AaDyMdIgNsYRMMiIMCv6TYjLhKxHEoUHvVNwecmYWjkREGmVQvwAEqukLZmw1L/AJlZSfdpAufmBLgNr8YC7QLEgwKYDghvw8IkHjE1Tunu5wMD6Uz+Ana4+mbrZiWo0h+4g/8AiJz/ANK393T9/wDpE6FgR+GnuJ9IgN4nn3j6TJmG9he5ZBrn2u/+iTaB3F7l+0B39WK5Rstuxd92ApRp+eqKA1iUbT89UMNr8YC6q8IoDSN1m4RV9IFRiAL1fz+rMl6KFtUxX8vm01tbjV/PKZD0UN+Ji/5fqaB0Souo7x5RFU7rd33inOviPKMV33D3CA3Uqa/nqhyPUqi/56oIGgJiSYRMTmgKLRJaJLQrwFZoktCJiCYCi0RSGrd/2ESWgpHVve+wgPmN1OrriGqm8R63WAmgN3xb6jEtBQbd8W+oxLNAIxBEMmFeBS1hn2gg5UqLP3NVYKPkpluBKfZG9iMVUt/iLSX3aSD7sZcKYBgQ4BCBgKHOMY+uFpktw0HixAHnHlPGU+3nLPh6S/rP6x/cpC4v3sRAyXpVXdpct7Tt0E6Nhlsi+6vkJzj0q/4PDVz9p0ih7K9w8oETEN7Xefok6l7I7h9pCxK6N3t9En0RujuHlAURuwfqxRG7C/VgGp0/PVDB1+MQp0+HlBfX4wF124fnlFhtPCM1zw/PKKJ08IFYW1rd/wDTMd6Jj+Li/wCX6mmvfhW/PKYz0SH8bFdy/U0DpVQ6+I8pFxb7h7vuZJqHXxEhY17Kfd4HhxMCtxFQ5jBBV4nX5wQNWTEwEwrwCJhXhmJgAmIMMmJJgEYKf63vH7RBMVTGh94+cBtzChEQXgCkNzxb6jEFY5S9nxbzMbgJaILWBJ4C5PcBeLaVPSesUwtTKbMwFNe+owQeZgN9Fr/oqM3GoXqn/wBxyw+REtVjVCkERVHBVVR4ACKVoDoaEGibwDlAWplNRYvWr1uQy0KfcpBc/wCZreEscdihSpPUOuRS1us8h4mwkTCYI08Min2jZm953DN8z8oGM9KZ36A/fPms6ZSGg7h5Tl/pQT+0YfX9b+pZ1FB9oELFHRu9/pEsKZ3R4Sqxabrm/OofkBLIHQeEBwndiS27Elt34RBO5AdVtPz1RJbX4xCHT89UBOvx+0Byu3D88osHSMYjl4+UdB08IFZm1rDu+YmM9Erfj4sdg+tprW44i3YflMZ6Im/tGL90fWYHT3OviJW7TayH3R9Un1CbnvWV+02sh15AfMwK2vW3jr84IzXfeNrQoG2aFmhuY3mgKJiYV4RgJLQEwGIJgCGp3e9m842vGKoNdSe1vMwEOYgn7RbCM4htB7ygfEQH6Ps+LeZjZMdpex4t5mNMICbyk6QHPVwtK/tVfWMOeSipb4ZssuwJRqwfHuf+RRVb/vVWLH5KIFq5hJyhkxIfhAcUcIpeUbVooNwgV+2HzvRoWvnf1jj/AKdLe1/myiT8YdB3r9QlfgAHr1qvHKfUL2BdXt3sR8JMxLaL3r9UDnnpJ/4vDD9/+sTqYnKvSMb47Cj95f8AUE6osCurVMyMe2p8iBJ19JAddwjtqfUNZNJ0gGx3B4Qj7Px+8H6vwiWO54H7wFjh+eoRLNr8ftCU6cz3d0K9+sceOhgLrnQePlHb7vhGMTy8fKO33fCBWJxr6ch95ifRF/xOK93+szbqda3uj6jMN6Ib/pOL935+sgdQqc+9ZVbXJyHu/qlq51PePtKnbB3Ldn9RgUuIY5j3wRNdRmPfBA3jCIIhl4gtAFoDEloQMAGIMUYgmAFGoisPTtTA7/MxNM7wjlA7i+PmYDTUieUbqYdiV00DAnuEm5oM0BmkNzxb6jGG4CO0W3PFvqMYJ0gFmlD0d1FaqdTWrOQf3E3E+Sn4ydtrGeqw9VxqVRiB1m1gPiY3srB+qw9KnzRAD7xF2PxJgS80IGEDDBgGpjO0MUadJmAuwByjrY6KPiRHRK/Hj1lajTHBT66p3Loi+LG/hAkbKwppUVQm7AXc9bnVj8TJNT9XvXzgB4xVQWy96+cDnHTzXaOFH76f6k6qJyrpprtXCD99P9SdV5wK6t7J/n+sCSmOkr8TXsFXKzFyw3RewDi5bqEnsdNLW7b/ACgKI3R4RDn8PwP3h5tweEbrt+Ge6AsNp+eoQ76/5ohW08fsIL73xgOYk8PHyjqnTwjFfl4+UeB08IFbTcZqwINsl+Fxe7aGUPosxOejWtTRLVG9gWvoOOst8TiVBqKSbuoUbpOt24kcJQ+iAfgV/wCK30iBvXPH3h9pTbd9jw/qlw/E+8PtKXpB7HbYfVAo653j3mCFWvmOnM+cEDdZuvSFeEwhQDvCzRJMKAZeNs8IxJgLo1N4R7DvuL3SNR9ofnlH6I/DXu+0B0mHeQKbfOMYdj648dFHxJJgT8O254t9RkYHjJGGG4e9/qMjLxgUvSRy5oUR/iVVLH9yl+I3kBLFmvK5QXxjn9WhTCD36hzNbuUKPGTyICg0MGJEWDpw/wDyAV5X7IQsalZv8VhkHVTTRficx8Y9tVyaZSmcrvupc8L+2R/LcyVSohVVRwUADuGkA1bjHOa94iMmhgT2l/PIwOddKNds4T3qf1kzq/Ocp2+L7bwo/eTzJnVwsCixQ/Eo6VP8TWmQBbOv95rqssX4QVqAtrxA0PVdophpARxS3cfhGqp/D8JIRdB4RDpuwEDh4wAa/GOLTikpdh5wEVl4ePlH+XwialG9rA8/KPNR04QKLE4mxqDOy7o0VMwb2tGa27KH0Pt+BW/it5LNLiGRBXZqijcHGoBwzcReZ30ebXwdHCAtXpo7vUaoHqAa5rDdPAWAgbuoePvD7Sk6QDcHd/XBiem2AW98XS4g6Et1fsiUO2/SHgGAC1WfluU2678TaAdRN468z5wSgfp3g7ndr8f2V/8AtBA6uxiM0UxjRaAC0LNCaJzHzgGTE3hG8IiAtDvD88iY+NKS+6PKQGrAVUS+8Q7AdYVdfOT3H4Y90eUCIpsRGqI/FfvUfL/eLMKmw0PPNlPeIE3D+we9/qMiVaoUFm0Cgk9gGpkrCez/ADN9RlXtRc+WmUzq5yuMxFksSWNu4DxgRtj029V6x/arE1T2B/ZH+XLJpS0ULWsP1dLdnIQBNbdfCAKdK/hxisutuWsj4vH06TKrsFLa+AitoYnLTBTVmIROq7HQnsECNgqfrKzVNbUr0k6s2hdh5fGWXq+H54x2nQCqOAAFyeA7T2a3mR2x0/CetTCU/XOguah0pjtJ4t4aQNUKOkjHEp65EDqW3iVDDNYDjbjznJcb06Prg2IxD1hlINKkuVFJHEa2vy1vNP0G6ZUsXihTpYYU/V03PrWbNVIuN24HDnAhbTN9v4deor5MZ1YuACSQAoJY9QAuSfCceNYnpFRza7wt/kMe9KXTplathKLaMV9Yw42yi6A+cDS1fSxs4Kb1HJGmVabEmx5HhIFX014K2lKuT1ZUHm04jeExgdjxXpxpj+7wrHnvVVHxAEq8T6ca59jDUl95nf5aTmJMEDfVvTNjj7Iop3U7/UTK6t6Udot/6jL7qIPtMkDDEC9r9Nsa+rYqt4OV+mQq+2a7+3Wqt31HP3kAxQMBZa/HXvikMbEWggSFaKQxsRaQHwIcQIIHptagYAqbg6giMLiVLlARmUAsOoNwv8Jz7ZPTQUabAHNmO5fQBVGul+MjbG6UWxNes7neUjUdZsgI7IG06U7ValQJptle4tpmuBvMPgJI2ZtRKtFKqm6vw7zOMYjpBXrbpqFhc2FhfW477ayyXpS1KjhqIUJ6vefLpm3uPGB2G8g4ja9MVPU337XIHIcrzJ7S9ItDfWmzFnpixsRlYcrn7TEDb1WpXNV7M1hqdAAO7idIHVBVLbSA0slCpa371uJv2S82sp/RiAbbq6/CYToVjhiMZUqkWcUnBA4ZTbKAOyx17ZuekJIwrW0NlHzEDGYjbdRfVEAkI5+A53HZLrZu0CbesFluD2hmbdtMrVr3bL3andA6zfqg2t07oUDTRFNfIQzkNlXMvABucDo4xaIpu1zdjlXeY3JNgo1vKDZ+NHrc9XSpWOQJ+wguUU9R5ntMy+A9NlIE58KwBYklHUmxPMEC5hHphs+swYYk0TfNlq02Gup9pbiBpU2tbFMpsEb8O+tw/I/GU20cbiUVlLWrYZ/WXF9+ixsR228jIm0tuYFyXGNpi5zEDOdbAGwC8NCYziPShgktcVK7KCAyL6u44ZSzcVI6xAa6SK71KdiQPUqxNzumob6nqmk2UzrSzV2C0ilgzvlFMDUMb8SSBOebW9LVVz/Z6NKiLABiPWvlGg1bd+Ux+1Nt18Q2avVeoeWZrgdy8B4QOldI/SPhzTNLM+JIfMAhNOiRpo7e04uOAFtZhdr9MK9e63FKmf8ADojIth1kat4mUV47TwzHgPjpAQDN/wChzEBMXVY8qLeYMxdPBD9ZrcrAX+c0GwcWmG9ayBiWQICTwYm5NurSAvpVth6e0jWpnK6FSp6t3/eZbEYpnZmY3LEkntJisTVLNcm5PG8jsIBhoeaIMAgKLwZ4gwQHA8MGNiKEBcXGwYamA8JKweDao6pTUu7GwVRck9QjWDoZ2sWCjizHkOZtz7psfR+MMzOj0nqVyGamymwVUFyLccx6xAqW6GY0NlOFrX5DIT5RvEbAxFL+8oVV7WpsPtO77L2RQWkjIjjgQXZy4JIuCWN5mPStj6lOjRCMVDFg2vEA8O2BybIRxB+Bgjj4tiblj8YIDpcqb9vPt/dg/wDEM3G44XtoCBzPOTduaYgnMKlhY6HLw3RfnpKRFsSdNb2GvGA9QqG5y6W1uRp8eUVVxJfRtSABcfHl3xj1diQzHgD49UlNYooWw4G/DXXiYDT4kXWwAFhfideZj5DBhk4WNra8ZXhx1fP4x9sQynRrdqnlbhA6L6KamZ6rsDm9Uw4WBHX8Z0PpcbYN/wCT6hOdeiAbtUkcUqG/XvKPOb/p69sC55XS/dm1+UDk3SLaopLqbs190cx3zE19qsToAPC8VtjH+uqs54cAOoDhK9oD36UbEWGvx8I2XjcMsTxgAmFJNPAsQGbdU8CefujnF0so0A6946n4coDVHC3O82UWJ4E30vYdpk7Z+zqbPZsxHGwIBI7+uM1MQedh3DzMKi+8Ndf+/GBLxGDpqxy+ydBwv4nrkaq5zdQ+A0jdar18vjE+tvxufzzECRiKuuhv2jzjwqbh10LD42Osgm5F/wA6Ra6Kb9Y8jAYUbw8IdReMKl7Q/PKPVU0N/wAiBEtCiyIm0AoLQ7Q7QCEOGIbDWAkRYEIR7DBcwzAlbjNlsDbnYnS8B3CVQrAsi1AOKtmse/KQZ1D0UY9K2LYU8NRo5aZZmQ1CxsQABnYgcZSdHuhivh8RWcVaeWmGpXYXKm+YnTUaCWHoR/42p/Bb61gdjxA08R5zm/piH4VHsL6d7f7TpeJGnw8xObemOn+DRP77j53gcoghWggafa6UWpqEqgdWYasB3cT1CZ+lgiewk5bnlp1d0LGVfWNmGhFtBHdl1x6yxbeNuI4Ec4DVTCIqjO5DXsRlOg/avzvJv6PRLoq1CVsxuwsL65RpJG2KqFrsQSLC4AIuRY93ZKRsQi6Le4vrAsdtjDrTTIAHGhy8zzzXlVUcGnoACNL8zz1jb02ccL9oj1PDNZtLDS99Bw46wOn+iujak5uP7o3UcATUGvjaaD0xbYFHZ5p33qzBAP3Rqx8vjKLoY4oYOvWZl3MOtlFgOOYa9ZOkwnT3pu20qyuU9WiAqiXudTcsT1n/ALQMsTERTQoCDJVIBLMQGY+yp4DqZhz7pvvRz6Mv0kfpGKBFGxNNOBc2O8epR85hVwueqVHMsB22JgMtVZiSTc9v2hCkdD1x7FYNqdSzAjgR2g8xJdOm7IDu7vC9uB04QIOUqdRfThodJJwNG+8DYgiwI0+MRQw7esyKRc31uAO3WLdHS3EBhmAPA8rg/GAnGUSz8rn9nu5Ri1hqTf5SwwrvUfMovlGtyOHC4k3ZeCNQFrLmWy7x1JHZwMChBsON+f8AtHLfh301NvkZql2DSdcnsPZjY6Fm5AfszPY/AGiMrXvc8T1Dq8YEHDe2PzyknEDdMj4T2x+eUl4mmcpPd8LwK4mJtDtFlYBKIbrYxdNIbLqYDVoeWOhNRLnYnR98Q4VVOUMuduQUsAT84Fp0N9Hb41S5f1aDQMVzZj2CanYXokUNTdqudQ7Z1y2uFYgWN+Gg+M6RszZy0qa00FlQWHhzh7JS1PT9p/rMCs2tRApVgosBQtYdQJtOf+hQ/wBuqfwX+tZ0ja4ulf8AgnzM5p6Fj/5g/wDCf6lgdoxXDxHnOb+l8k4ej/Ef7zo2Mbd/PXOd+lxR+j0uyo3D7wOS5YIesEA2xFr9fK0a2dVtVBvYG9+fhLjGdGatNS1QKijmTfw0lPSc03BFu0izXEC4qZWGVyVzX10tp1f95UPQRW9luYuxFj26CWWOoEimVJKrTANgbDOSbE8ATHV6PPVpZgQAl7jNcgAcx2wKM40qLLoPM9cUgasQoYC4NyxsBbU3+M0mwujtMXetSdgFJs9gpOgGoPbFjA4Og1T1inMEcIL5/wAS2nA6iBO6TbVC0RhVC+xRYsug9kLlP7Q5zE7U2dkquq6hbH4i8kbPrtVqMzm5JTt41ABLvaWBX9Jr3NgABc2AvYcIGR/RTLjop0ZbFYmnTKnIxuxAvoOIPZNX0d6EnFVbCyqArFiNLcN39q86p0a6K08HTCrZnI3nta4vcAQD6Pn+yWtYJ62mAP2abMq/ICebXBDntLa+M9L7DH9nf38R/qPPPbbGqlt1Sd5u3n1dUCClfPZWAJ1s2txflaGcXlplOzS3M35gy1o9EqhYXGgO9Yai3ZLGn0Lq5SVVKfPMzgm3dbqgZPBMwYkKTusNFuNQRcyXTw2ekc5ZTTVbDKTe5tbjpNgmxhmyNVysoB3ACG7wdDK3aVamwdVvn3QMwGZjfiLCyjsgVWxqSqCGAJa+tzfut3S8wmzaKlrNfKFGXNa5PV3TKVC9JypNiLg31sfKLUZxo34hIu19CO7rgaDEYlAzCpTYMLEWbVrnlbskHpdSA9XlYMpUkEXvcC1mvzjFLZldXLki9IgXDXJH7vPnE7eQkI3rA5YMTbS2vPtgVOC9vwPlJmLH4bG3V5yPgBv+Bk3Hp+Ex7R5wKdVvHGXSJQaiSKlPTTWwF/z1QBRWBFuTJtTDrTVWVw4bQ2FiraaEGTf/AAA+qWrTqI5ZgCi+0ubhe/bAi4HZzVKyIouWGgnZ9jdHFwmEyDViyF26yWXTunOehu3KWExD1XQtlTKDl9hs2t+rqm4xXT3MjBaYNsrHescoIY8uOnCBuuWnX5RnZp3P5n+szA4b0xIzAfozC5tfOLdl9NJYp08ajTW+GJJzEhXFgSxIAbgdLQNHtNNyt1mi3yJnL/Q03/mLfwqnmpnSMTjPW0GqCwD4ctlve2brInNPQ5ptK3/Tq/aB2nHex8POc79LR/s9P+I/GdFx53DOdelrXD0+yq0DlJbsgh5YIHRm28tRSKlJTpfXUdt1mRehRqYhiylVA3VW2pXygggN4yuqs6WfKQtgrWFlAG8Dx42l/wBGmoikzMpBY2YcbrbgbaHSCCBKw/TPD0a9OilIBN4VnKX3MhOQL4TLVtpU8VjT6mmtKlZgiAcutu0k3gggRNk0V9YUX2vWUgeX6/IzV4Lo/SxG0DSrkhC4sBrmIXRewdsEEDYdPti52oLSAX1aEAKcu7cDLf8AZ7JC2LsL1WLpFajMM40OltDdRrwgggbfYy/gP/ExH+o853QpDKaj/hpn9XmXXeIJG6vKCCAzhceGF6dshNr2Iv13Bh4lswtnK6i5y5rjmoHKCCAnFbSS1qYHPW3wOsptuVLqhqLSfILZhTCMxDAj1hHtc+EKCBRbR2fTZ6uWpkZS7BCmYEk3ADdx5wbPrpSUXp++bi+blY9UEECTtaglQU3W9N3OtiSCBzPbKraTqCoVcoC243uQbE9kEECJg1GfwNu+SdoAhN7mV4dkOCBXUVGYXF+OndLraKNVAIRUVMqCx1INuNhr4wQQK+hQLk0wLG5PHqHXJexro1y1hpu63N9NDyMEECRisEbVGpEmjU1OawIIPMd/VG9kYavWZlVr2W9rgAgdd4cEDQ7Fx4RfV1KYamwZbAKGBOhIN5S1HqYawSo3q2Jty4c8vXBBA6ZsEj9GDL+vg2JNrE/iNqR16zJ+iI22kO2nV+0OCB2baL7h7pzz0mVL0Bm/5jfbhBBA5jcQQQQP/9k="/>
          <p:cNvSpPr>
            <a:spLocks noChangeAspect="1" noChangeArrowheads="1"/>
          </p:cNvSpPr>
          <p:nvPr/>
        </p:nvSpPr>
        <p:spPr bwMode="auto">
          <a:xfrm>
            <a:off x="0" y="-8302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hQSERUUEhQWFRUVGBUUFRUVFBUUFhcUFBQVFRUUFRQXHCYeFxkkGRQUHy8gIycpLCwsFR4xNTAqNSYrLCkBCQoKBQUFDQUFDSkYEhgpKSkpKSkpKSkpKSkpKSkpKSkpKSkpKSkpKSkpKSkpKSkpKSkpKSkpKSkpKSkpKSkpKf/AABEIALcBEwMBIgACEQEDEQH/xAAcAAAABwEBAAAAAAAAAAAAAAAAAQIDBAUGBwj/xABHEAACAQIDBAYIAgcGBAcAAAABAgADEQQSIQUiMUEGUWFxgbEHEzJykaGywSPwFEJSYnOCwiQzQ5Kz4TRTY9EVJUSDotLx/8QAFAEBAAAAAAAAAAAAAAAAAAAAAP/EABQRAQAAAAAAAAAAAAAAAAAAAAD/2gAMAwEAAhEDEQA/AO3GJMMmFAIxBizEmA0wiSI60SRAaMTHCJFwzFnck6CyqO4XLeN/lAdMbaSCkQ1OBGaIMThCWBYnQk5R1AaDyMdIgNsYRMMiIMCv6TYjLhKxHEoUHvVNwecmYWjkREGmVQvwAEqukLZmw1L/AJlZSfdpAufmBLgNr8YC7QLEgwKYDghvw8IkHjE1Tunu5wMD6Uz+Ana4+mbrZiWo0h+4g/8AiJz/ANK393T9/wDpE6FgR+GnuJ9IgN4nn3j6TJmG9he5ZBrn2u/+iTaB3F7l+0B39WK5Rstuxd92ApRp+eqKA1iUbT89UMNr8YC6q8IoDSN1m4RV9IFRiAL1fz+rMl6KFtUxX8vm01tbjV/PKZD0UN+Ji/5fqaB0Souo7x5RFU7rd33inOviPKMV33D3CA3Uqa/nqhyPUqi/56oIGgJiSYRMTmgKLRJaJLQrwFZoktCJiCYCi0RSGrd/2ESWgpHVve+wgPmN1OrriGqm8R63WAmgN3xb6jEtBQbd8W+oxLNAIxBEMmFeBS1hn2gg5UqLP3NVYKPkpluBKfZG9iMVUt/iLSX3aSD7sZcKYBgQ4BCBgKHOMY+uFpktw0HixAHnHlPGU+3nLPh6S/rP6x/cpC4v3sRAyXpVXdpct7Tt0E6Nhlsi+6vkJzj0q/4PDVz9p0ih7K9w8oETEN7Xefok6l7I7h9pCxK6N3t9En0RujuHlAURuwfqxRG7C/VgGp0/PVDB1+MQp0+HlBfX4wF124fnlFhtPCM1zw/PKKJ08IFYW1rd/wDTMd6Jj+Li/wCX6mmvfhW/PKYz0SH8bFdy/U0DpVQ6+I8pFxb7h7vuZJqHXxEhY17Kfd4HhxMCtxFQ5jBBV4nX5wQNWTEwEwrwCJhXhmJgAmIMMmJJgEYKf63vH7RBMVTGh94+cBtzChEQXgCkNzxb6jEFY5S9nxbzMbgJaILWBJ4C5PcBeLaVPSesUwtTKbMwFNe+owQeZgN9Fr/oqM3GoXqn/wBxyw+REtVjVCkERVHBVVR4ACKVoDoaEGibwDlAWplNRYvWr1uQy0KfcpBc/wCZreEscdihSpPUOuRS1us8h4mwkTCYI08Min2jZm953DN8z8oGM9KZ36A/fPms6ZSGg7h5Tl/pQT+0YfX9b+pZ1FB9oELFHRu9/pEsKZ3R4Sqxabrm/OofkBLIHQeEBwndiS27Elt34RBO5AdVtPz1RJbX4xCHT89UBOvx+0Byu3D88osHSMYjl4+UdB08IFZm1rDu+YmM9Erfj4sdg+tprW44i3YflMZ6Im/tGL90fWYHT3OviJW7TayH3R9Un1CbnvWV+02sh15AfMwK2vW3jr84IzXfeNrQoG2aFmhuY3mgKJiYV4RgJLQEwGIJgCGp3e9m842vGKoNdSe1vMwEOYgn7RbCM4htB7ygfEQH6Ps+LeZjZMdpex4t5mNMICbyk6QHPVwtK/tVfWMOeSipb4ZssuwJRqwfHuf+RRVb/vVWLH5KIFq5hJyhkxIfhAcUcIpeUbVooNwgV+2HzvRoWvnf1jj/AKdLe1/myiT8YdB3r9QlfgAHr1qvHKfUL2BdXt3sR8JMxLaL3r9UDnnpJ/4vDD9/+sTqYnKvSMb47Cj95f8AUE6osCurVMyMe2p8iBJ19JAddwjtqfUNZNJ0gGx3B4Qj7Px+8H6vwiWO54H7wFjh+eoRLNr8ftCU6cz3d0K9+sceOhgLrnQePlHb7vhGMTy8fKO33fCBWJxr6ch95ifRF/xOK93+szbqda3uj6jMN6Ib/pOL935+sgdQqc+9ZVbXJyHu/qlq51PePtKnbB3Ldn9RgUuIY5j3wRNdRmPfBA3jCIIhl4gtAFoDEloQMAGIMUYgmAFGoisPTtTA7/MxNM7wjlA7i+PmYDTUieUbqYdiV00DAnuEm5oM0BmkNzxb6jGG4CO0W3PFvqMYJ0gFmlD0d1FaqdTWrOQf3E3E+Sn4ydtrGeqw9VxqVRiB1m1gPiY3srB+qw9KnzRAD7xF2PxJgS80IGEDDBgGpjO0MUadJmAuwByjrY6KPiRHRK/Hj1lajTHBT66p3Loi+LG/hAkbKwppUVQm7AXc9bnVj8TJNT9XvXzgB4xVQWy96+cDnHTzXaOFH76f6k6qJyrpprtXCD99P9SdV5wK6t7J/n+sCSmOkr8TXsFXKzFyw3RewDi5bqEnsdNLW7b/ACgKI3R4RDn8PwP3h5tweEbrt+Ge6AsNp+eoQ76/5ohW08fsIL73xgOYk8PHyjqnTwjFfl4+UeB08IFbTcZqwINsl+Fxe7aGUPosxOejWtTRLVG9gWvoOOst8TiVBqKSbuoUbpOt24kcJQ+iAfgV/wCK30iBvXPH3h9pTbd9jw/qlw/E+8PtKXpB7HbYfVAo653j3mCFWvmOnM+cEDdZuvSFeEwhQDvCzRJMKAZeNs8IxJgLo1N4R7DvuL3SNR9ofnlH6I/DXu+0B0mHeQKbfOMYdj648dFHxJJgT8O254t9RkYHjJGGG4e9/qMjLxgUvSRy5oUR/iVVLH9yl+I3kBLFmvK5QXxjn9WhTCD36hzNbuUKPGTyICg0MGJEWDpw/wDyAV5X7IQsalZv8VhkHVTTRficx8Y9tVyaZSmcrvupc8L+2R/LcyVSohVVRwUADuGkA1bjHOa94iMmhgT2l/PIwOddKNds4T3qf1kzq/Ocp2+L7bwo/eTzJnVwsCixQ/Eo6VP8TWmQBbOv95rqssX4QVqAtrxA0PVdophpARxS3cfhGqp/D8JIRdB4RDpuwEDh4wAa/GOLTikpdh5wEVl4ePlH+XwialG9rA8/KPNR04QKLE4mxqDOy7o0VMwb2tGa27KH0Pt+BW/it5LNLiGRBXZqijcHGoBwzcReZ30ebXwdHCAtXpo7vUaoHqAa5rDdPAWAgbuoePvD7Sk6QDcHd/XBiem2AW98XS4g6Et1fsiUO2/SHgGAC1WfluU2678TaAdRN468z5wSgfp3g7ndr8f2V/8AtBA6uxiM0UxjRaAC0LNCaJzHzgGTE3hG8IiAtDvD88iY+NKS+6PKQGrAVUS+8Q7AdYVdfOT3H4Y90eUCIpsRGqI/FfvUfL/eLMKmw0PPNlPeIE3D+we9/qMiVaoUFm0Cgk9gGpkrCez/ADN9RlXtRc+WmUzq5yuMxFksSWNu4DxgRtj029V6x/arE1T2B/ZH+XLJpS0ULWsP1dLdnIQBNbdfCAKdK/hxisutuWsj4vH06TKrsFLa+AitoYnLTBTVmIROq7HQnsECNgqfrKzVNbUr0k6s2hdh5fGWXq+H54x2nQCqOAAFyeA7T2a3mR2x0/CetTCU/XOguah0pjtJ4t4aQNUKOkjHEp65EDqW3iVDDNYDjbjznJcb06Prg2IxD1hlINKkuVFJHEa2vy1vNP0G6ZUsXihTpYYU/V03PrWbNVIuN24HDnAhbTN9v4deor5MZ1YuACSQAoJY9QAuSfCceNYnpFRza7wt/kMe9KXTplathKLaMV9Yw42yi6A+cDS1fSxs4Kb1HJGmVabEmx5HhIFX014K2lKuT1ZUHm04jeExgdjxXpxpj+7wrHnvVVHxAEq8T6ca59jDUl95nf5aTmJMEDfVvTNjj7Iop3U7/UTK6t6Udot/6jL7qIPtMkDDEC9r9Nsa+rYqt4OV+mQq+2a7+3Wqt31HP3kAxQMBZa/HXvikMbEWggSFaKQxsRaQHwIcQIIHptagYAqbg6giMLiVLlARmUAsOoNwv8Jz7ZPTQUabAHNmO5fQBVGul+MjbG6UWxNes7neUjUdZsgI7IG06U7ValQJptle4tpmuBvMPgJI2ZtRKtFKqm6vw7zOMYjpBXrbpqFhc2FhfW477ayyXpS1KjhqIUJ6vefLpm3uPGB2G8g4ja9MVPU337XIHIcrzJ7S9ItDfWmzFnpixsRlYcrn7TEDb1WpXNV7M1hqdAAO7idIHVBVLbSA0slCpa371uJv2S82sp/RiAbbq6/CYToVjhiMZUqkWcUnBA4ZTbKAOyx17ZuekJIwrW0NlHzEDGYjbdRfVEAkI5+A53HZLrZu0CbesFluD2hmbdtMrVr3bL3andA6zfqg2t07oUDTRFNfIQzkNlXMvABucDo4xaIpu1zdjlXeY3JNgo1vKDZ+NHrc9XSpWOQJ+wguUU9R5ntMy+A9NlIE58KwBYklHUmxPMEC5hHphs+swYYk0TfNlq02Gup9pbiBpU2tbFMpsEb8O+tw/I/GU20cbiUVlLWrYZ/WXF9+ixsR228jIm0tuYFyXGNpi5zEDOdbAGwC8NCYziPShgktcVK7KCAyL6u44ZSzcVI6xAa6SK71KdiQPUqxNzumob6nqmk2UzrSzV2C0ilgzvlFMDUMb8SSBOebW9LVVz/Z6NKiLABiPWvlGg1bd+Ux+1Nt18Q2avVeoeWZrgdy8B4QOldI/SPhzTNLM+JIfMAhNOiRpo7e04uOAFtZhdr9MK9e63FKmf8ADojIth1kat4mUV47TwzHgPjpAQDN/wChzEBMXVY8qLeYMxdPBD9ZrcrAX+c0GwcWmG9ayBiWQICTwYm5NurSAvpVth6e0jWpnK6FSp6t3/eZbEYpnZmY3LEkntJisTVLNcm5PG8jsIBhoeaIMAgKLwZ4gwQHA8MGNiKEBcXGwYamA8JKweDao6pTUu7GwVRck9QjWDoZ2sWCjizHkOZtz7psfR+MMzOj0nqVyGamymwVUFyLccx6xAqW6GY0NlOFrX5DIT5RvEbAxFL+8oVV7WpsPtO77L2RQWkjIjjgQXZy4JIuCWN5mPStj6lOjRCMVDFg2vEA8O2BybIRxB+Bgjj4tiblj8YIDpcqb9vPt/dg/wDEM3G44XtoCBzPOTduaYgnMKlhY6HLw3RfnpKRFsSdNb2GvGA9QqG5y6W1uRp8eUVVxJfRtSABcfHl3xj1diQzHgD49UlNYooWw4G/DXXiYDT4kXWwAFhfideZj5DBhk4WNra8ZXhx1fP4x9sQynRrdqnlbhA6L6KamZ6rsDm9Uw4WBHX8Z0PpcbYN/wCT6hOdeiAbtUkcUqG/XvKPOb/p69sC55XS/dm1+UDk3SLaopLqbs190cx3zE19qsToAPC8VtjH+uqs54cAOoDhK9oD36UbEWGvx8I2XjcMsTxgAmFJNPAsQGbdU8CefujnF0so0A6946n4coDVHC3O82UWJ4E30vYdpk7Z+zqbPZsxHGwIBI7+uM1MQedh3DzMKi+8Ndf+/GBLxGDpqxy+ydBwv4nrkaq5zdQ+A0jdar18vjE+tvxufzzECRiKuuhv2jzjwqbh10LD42Osgm5F/wA6Ra6Kb9Y8jAYUbw8IdReMKl7Q/PKPVU0N/wAiBEtCiyIm0AoLQ7Q7QCEOGIbDWAkRYEIR7DBcwzAlbjNlsDbnYnS8B3CVQrAsi1AOKtmse/KQZ1D0UY9K2LYU8NRo5aZZmQ1CxsQABnYgcZSdHuhivh8RWcVaeWmGpXYXKm+YnTUaCWHoR/42p/Bb61gdjxA08R5zm/piH4VHsL6d7f7TpeJGnw8xObemOn+DRP77j53gcoghWggafa6UWpqEqgdWYasB3cT1CZ+lgiewk5bnlp1d0LGVfWNmGhFtBHdl1x6yxbeNuI4Ec4DVTCIqjO5DXsRlOg/avzvJv6PRLoq1CVsxuwsL65RpJG2KqFrsQSLC4AIuRY93ZKRsQi6Le4vrAsdtjDrTTIAHGhy8zzzXlVUcGnoACNL8zz1jb02ccL9oj1PDNZtLDS99Bw46wOn+iujak5uP7o3UcATUGvjaaD0xbYFHZ5p33qzBAP3Rqx8vjKLoY4oYOvWZl3MOtlFgOOYa9ZOkwnT3pu20qyuU9WiAqiXudTcsT1n/ALQMsTERTQoCDJVIBLMQGY+yp4DqZhz7pvvRz6Mv0kfpGKBFGxNNOBc2O8epR85hVwueqVHMsB22JgMtVZiSTc9v2hCkdD1x7FYNqdSzAjgR2g8xJdOm7IDu7vC9uB04QIOUqdRfThodJJwNG+8DYgiwI0+MRQw7esyKRc31uAO3WLdHS3EBhmAPA8rg/GAnGUSz8rn9nu5Ri1hqTf5SwwrvUfMovlGtyOHC4k3ZeCNQFrLmWy7x1JHZwMChBsON+f8AtHLfh301NvkZql2DSdcnsPZjY6Fm5AfszPY/AGiMrXvc8T1Dq8YEHDe2PzyknEDdMj4T2x+eUl4mmcpPd8LwK4mJtDtFlYBKIbrYxdNIbLqYDVoeWOhNRLnYnR98Q4VVOUMuduQUsAT84Fp0N9Hb41S5f1aDQMVzZj2CanYXokUNTdqudQ7Z1y2uFYgWN+Gg+M6RszZy0qa00FlQWHhzh7JS1PT9p/rMCs2tRApVgosBQtYdQJtOf+hQ/wBuqfwX+tZ0ja4ulf8AgnzM5p6Fj/5g/wDCf6lgdoxXDxHnOb+l8k4ej/Ef7zo2Mbd/PXOd+lxR+j0uyo3D7wOS5YIesEA2xFr9fK0a2dVtVBvYG9+fhLjGdGatNS1QKijmTfw0lPSc03BFu0izXEC4qZWGVyVzX10tp1f95UPQRW9luYuxFj26CWWOoEimVJKrTANgbDOSbE8ATHV6PPVpZgQAl7jNcgAcx2wKM40qLLoPM9cUgasQoYC4NyxsBbU3+M0mwujtMXetSdgFJs9gpOgGoPbFjA4Og1T1inMEcIL5/wAS2nA6iBO6TbVC0RhVC+xRYsug9kLlP7Q5zE7U2dkquq6hbH4i8kbPrtVqMzm5JTt41ABLvaWBX9Jr3NgABc2AvYcIGR/RTLjop0ZbFYmnTKnIxuxAvoOIPZNX0d6EnFVbCyqArFiNLcN39q86p0a6K08HTCrZnI3nta4vcAQD6Pn+yWtYJ62mAP2abMq/ICebXBDntLa+M9L7DH9nf38R/qPPPbbGqlt1Sd5u3n1dUCClfPZWAJ1s2txflaGcXlplOzS3M35gy1o9EqhYXGgO9Yai3ZLGn0Lq5SVVKfPMzgm3dbqgZPBMwYkKTusNFuNQRcyXTw2ekc5ZTTVbDKTe5tbjpNgmxhmyNVysoB3ACG7wdDK3aVamwdVvn3QMwGZjfiLCyjsgVWxqSqCGAJa+tzfut3S8wmzaKlrNfKFGXNa5PV3TKVC9JypNiLg31sfKLUZxo34hIu19CO7rgaDEYlAzCpTYMLEWbVrnlbskHpdSA9XlYMpUkEXvcC1mvzjFLZldXLki9IgXDXJH7vPnE7eQkI3rA5YMTbS2vPtgVOC9vwPlJmLH4bG3V5yPgBv+Bk3Hp+Ex7R5wKdVvHGXSJQaiSKlPTTWwF/z1QBRWBFuTJtTDrTVWVw4bQ2FiraaEGTf/AAA+qWrTqI5ZgCi+0ubhe/bAi4HZzVKyIouWGgnZ9jdHFwmEyDViyF26yWXTunOehu3KWExD1XQtlTKDl9hs2t+rqm4xXT3MjBaYNsrHescoIY8uOnCBuuWnX5RnZp3P5n+szA4b0xIzAfozC5tfOLdl9NJYp08ajTW+GJJzEhXFgSxIAbgdLQNHtNNyt1mi3yJnL/Q03/mLfwqnmpnSMTjPW0GqCwD4ctlve2brInNPQ5ptK3/Tq/aB2nHex8POc79LR/s9P+I/GdFx53DOdelrXD0+yq0DlJbsgh5YIHRm28tRSKlJTpfXUdt1mRehRqYhiylVA3VW2pXygggN4yuqs6WfKQtgrWFlAG8Dx42l/wBGmoikzMpBY2YcbrbgbaHSCCBKw/TPD0a9OilIBN4VnKX3MhOQL4TLVtpU8VjT6mmtKlZgiAcutu0k3gggRNk0V9YUX2vWUgeX6/IzV4Lo/SxG0DSrkhC4sBrmIXRewdsEEDYdPti52oLSAX1aEAKcu7cDLf8AZ7JC2LsL1WLpFajMM40OltDdRrwgggbfYy/gP/ExH+o853QpDKaj/hpn9XmXXeIJG6vKCCAzhceGF6dshNr2Iv13Bh4lswtnK6i5y5rjmoHKCCAnFbSS1qYHPW3wOsptuVLqhqLSfILZhTCMxDAj1hHtc+EKCBRbR2fTZ6uWpkZS7BCmYEk3ADdx5wbPrpSUXp++bi+blY9UEECTtaglQU3W9N3OtiSCBzPbKraTqCoVcoC243uQbE9kEECJg1GfwNu+SdoAhN7mV4dkOCBXUVGYXF+OndLraKNVAIRUVMqCx1INuNhr4wQQK+hQLk0wLG5PHqHXJexro1y1hpu63N9NDyMEECRisEbVGpEmjU1OawIIPMd/VG9kYavWZlVr2W9rgAgdd4cEDQ7Fx4RfV1KYamwZbAKGBOhIN5S1HqYawSo3q2Jty4c8vXBBA6ZsEj9GDL+vg2JNrE/iNqR16zJ+iI22kO2nV+0OCB2baL7h7pzz0mVL0Bm/5jfbhBBA5jcQQQQP/9k="/>
          <p:cNvSpPr>
            <a:spLocks noChangeAspect="1" noChangeArrowheads="1"/>
          </p:cNvSpPr>
          <p:nvPr/>
        </p:nvSpPr>
        <p:spPr bwMode="auto">
          <a:xfrm>
            <a:off x="152400" y="-6778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71600"/>
            <a:ext cx="3664262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293" y="4191000"/>
            <a:ext cx="258127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9070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Musical Instruments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143000"/>
            <a:ext cx="4040188" cy="639762"/>
          </a:xfrm>
          <a:solidFill>
            <a:srgbClr val="CC00CC"/>
          </a:solidFill>
          <a:ln w="38100">
            <a:solidFill>
              <a:srgbClr val="FFFF00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Musical Instruments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1828800"/>
            <a:ext cx="4572000" cy="5029200"/>
          </a:xfrm>
        </p:spPr>
        <p:txBody>
          <a:bodyPr>
            <a:normAutofit/>
          </a:bodyPr>
          <a:lstStyle/>
          <a:p>
            <a:pPr lvl="0"/>
            <a:r>
              <a:rPr lang="en-US" sz="2800" b="1" u="sng" dirty="0">
                <a:solidFill>
                  <a:srgbClr val="00FF00"/>
                </a:solidFill>
              </a:rPr>
              <a:t>musical</a:t>
            </a:r>
            <a:r>
              <a:rPr lang="en-US" sz="2800" b="1" dirty="0">
                <a:solidFill>
                  <a:srgbClr val="00FF00"/>
                </a:solidFill>
              </a:rPr>
              <a:t> </a:t>
            </a:r>
            <a:r>
              <a:rPr lang="en-US" sz="2800" b="1" u="sng" dirty="0">
                <a:solidFill>
                  <a:srgbClr val="00FF00"/>
                </a:solidFill>
              </a:rPr>
              <a:t>instrument</a:t>
            </a:r>
            <a:r>
              <a:rPr lang="en-US" sz="2800" dirty="0">
                <a:solidFill>
                  <a:srgbClr val="00FF00"/>
                </a:solidFill>
              </a:rPr>
              <a:t>  </a:t>
            </a:r>
            <a:r>
              <a:rPr lang="en-US" sz="2800" dirty="0"/>
              <a:t>-  device that produces </a:t>
            </a:r>
            <a:r>
              <a:rPr lang="en-US" sz="2800" dirty="0" smtClean="0"/>
              <a:t>music</a:t>
            </a:r>
          </a:p>
          <a:p>
            <a:pPr lvl="1"/>
            <a:r>
              <a:rPr lang="en-US" sz="3000" b="1" dirty="0" smtClean="0">
                <a:solidFill>
                  <a:srgbClr val="FFFF00"/>
                </a:solidFill>
              </a:rPr>
              <a:t>3</a:t>
            </a:r>
            <a:r>
              <a:rPr lang="en-US" sz="2600" dirty="0" smtClean="0"/>
              <a:t> types:  string</a:t>
            </a:r>
            <a:r>
              <a:rPr lang="en-US" sz="2600" dirty="0"/>
              <a:t>, percussion, &amp; </a:t>
            </a:r>
            <a:r>
              <a:rPr lang="en-US" sz="2600" dirty="0" smtClean="0"/>
              <a:t>woodwind/brass</a:t>
            </a:r>
            <a:endParaRPr lang="en-US" sz="26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9299" y="1143000"/>
            <a:ext cx="4041775" cy="639762"/>
          </a:xfrm>
          <a:solidFill>
            <a:srgbClr val="CC00CC"/>
          </a:solidFill>
          <a:ln w="38100">
            <a:solidFill>
              <a:srgbClr val="FFFF00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sz="3000" dirty="0" smtClean="0">
                <a:solidFill>
                  <a:srgbClr val="FFFF00"/>
                </a:solidFill>
                <a:sym typeface="Wingdings"/>
              </a:rPr>
              <a:t></a:t>
            </a:r>
            <a:r>
              <a:rPr lang="en-US" sz="2800" dirty="0" smtClean="0">
                <a:solidFill>
                  <a:srgbClr val="FFFF00"/>
                </a:solidFill>
                <a:sym typeface="Wingdings"/>
              </a:rPr>
              <a:t>  </a:t>
            </a:r>
            <a:r>
              <a:rPr lang="en-US" sz="2800" dirty="0" smtClean="0">
                <a:solidFill>
                  <a:srgbClr val="FFFF00"/>
                </a:solidFill>
              </a:rPr>
              <a:t>Strings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1828800"/>
            <a:ext cx="4495800" cy="5029200"/>
          </a:xfrm>
        </p:spPr>
        <p:txBody>
          <a:bodyPr/>
          <a:lstStyle/>
          <a:p>
            <a:pPr lvl="0"/>
            <a:r>
              <a:rPr lang="en-US" sz="2800" b="1" u="sng" dirty="0">
                <a:solidFill>
                  <a:srgbClr val="00FF00"/>
                </a:solidFill>
              </a:rPr>
              <a:t>string instruments</a:t>
            </a:r>
            <a:r>
              <a:rPr lang="en-US" sz="2800" dirty="0">
                <a:solidFill>
                  <a:srgbClr val="00FF00"/>
                </a:solidFill>
              </a:rPr>
              <a:t>  </a:t>
            </a:r>
            <a:r>
              <a:rPr lang="en-US" sz="2800" dirty="0"/>
              <a:t>-  produce music when strings </a:t>
            </a:r>
            <a:r>
              <a:rPr lang="en-US" sz="2800" dirty="0" smtClean="0"/>
              <a:t>vibrate</a:t>
            </a:r>
          </a:p>
          <a:p>
            <a:pPr lvl="1"/>
            <a:r>
              <a:rPr lang="en-US" sz="2600" dirty="0"/>
              <a:t>m</a:t>
            </a:r>
            <a:r>
              <a:rPr lang="en-US" sz="2600" dirty="0" smtClean="0"/>
              <a:t>ost amplify </a:t>
            </a:r>
            <a:r>
              <a:rPr lang="en-US" sz="2600" dirty="0"/>
              <a:t>sound by using a </a:t>
            </a:r>
            <a:r>
              <a:rPr lang="en-US" sz="2600" dirty="0" smtClean="0"/>
              <a:t>hollow chamber </a:t>
            </a:r>
            <a:r>
              <a:rPr lang="en-US" sz="2600" dirty="0"/>
              <a:t>called a </a:t>
            </a:r>
            <a:r>
              <a:rPr lang="en-US" sz="2600" b="1" dirty="0">
                <a:solidFill>
                  <a:srgbClr val="FF0066"/>
                </a:solidFill>
              </a:rPr>
              <a:t>resonator</a:t>
            </a:r>
          </a:p>
          <a:p>
            <a:pPr lvl="1"/>
            <a:r>
              <a:rPr lang="en-US" sz="2600" dirty="0" smtClean="0"/>
              <a:t>ex</a:t>
            </a:r>
            <a:r>
              <a:rPr lang="en-US" sz="2600" dirty="0"/>
              <a:t>. guitar, violin, </a:t>
            </a:r>
            <a:r>
              <a:rPr lang="en-US" sz="2600" dirty="0" smtClean="0"/>
              <a:t>piano</a:t>
            </a:r>
            <a:endParaRPr lang="en-US" sz="26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91000"/>
            <a:ext cx="3536532" cy="2434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953000"/>
            <a:ext cx="3914775" cy="1825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509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3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3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3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3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12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12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3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3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300" tmFilter="0,0; .5, 1; 1, 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Musical Instruments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4696" y="914400"/>
            <a:ext cx="4040188" cy="639762"/>
          </a:xfrm>
          <a:solidFill>
            <a:srgbClr val="CC00CC"/>
          </a:solidFill>
          <a:ln w="38100">
            <a:solidFill>
              <a:srgbClr val="FFFF00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sz="3000" dirty="0" smtClean="0">
                <a:solidFill>
                  <a:srgbClr val="FFFF00"/>
                </a:solidFill>
                <a:sym typeface="Wingdings"/>
              </a:rPr>
              <a:t></a:t>
            </a:r>
            <a:r>
              <a:rPr lang="en-US" sz="2800" dirty="0" smtClean="0">
                <a:solidFill>
                  <a:srgbClr val="FFFF00"/>
                </a:solidFill>
                <a:sym typeface="Wingdings"/>
              </a:rPr>
              <a:t>  </a:t>
            </a:r>
            <a:r>
              <a:rPr lang="en-US" sz="2800" dirty="0" smtClean="0">
                <a:solidFill>
                  <a:srgbClr val="FFFF00"/>
                </a:solidFill>
              </a:rPr>
              <a:t>Percussion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1600200"/>
            <a:ext cx="4497388" cy="4179888"/>
          </a:xfrm>
        </p:spPr>
        <p:txBody>
          <a:bodyPr/>
          <a:lstStyle/>
          <a:p>
            <a:pPr lvl="0"/>
            <a:r>
              <a:rPr lang="en-US" sz="2800" b="1" u="sng" dirty="0">
                <a:solidFill>
                  <a:srgbClr val="00FF00"/>
                </a:solidFill>
              </a:rPr>
              <a:t>percussion</a:t>
            </a:r>
            <a:r>
              <a:rPr lang="en-US" sz="2800" b="1" dirty="0">
                <a:solidFill>
                  <a:srgbClr val="00FF00"/>
                </a:solidFill>
              </a:rPr>
              <a:t> </a:t>
            </a:r>
            <a:r>
              <a:rPr lang="en-US" sz="2800" b="1" u="sng" dirty="0">
                <a:solidFill>
                  <a:srgbClr val="00FF00"/>
                </a:solidFill>
              </a:rPr>
              <a:t>instruments</a:t>
            </a:r>
            <a:r>
              <a:rPr lang="en-US" sz="2800" dirty="0">
                <a:solidFill>
                  <a:srgbClr val="00FF00"/>
                </a:solidFill>
              </a:rPr>
              <a:t>  </a:t>
            </a:r>
            <a:r>
              <a:rPr lang="en-US" sz="2800" dirty="0"/>
              <a:t>-   produce music when struck</a:t>
            </a:r>
          </a:p>
          <a:p>
            <a:pPr lvl="1"/>
            <a:r>
              <a:rPr lang="en-US" sz="2600" dirty="0" smtClean="0"/>
              <a:t>ex</a:t>
            </a:r>
            <a:r>
              <a:rPr lang="en-US" sz="2600" dirty="0"/>
              <a:t>. drum, triangle, </a:t>
            </a:r>
            <a:r>
              <a:rPr lang="en-US" sz="2600" dirty="0" smtClean="0"/>
              <a:t>tambourine</a:t>
            </a:r>
            <a:endParaRPr lang="en-US" sz="2600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0912" y="914400"/>
            <a:ext cx="4041775" cy="639762"/>
          </a:xfrm>
          <a:solidFill>
            <a:srgbClr val="CC00CC"/>
          </a:solidFill>
          <a:ln w="38100">
            <a:solidFill>
              <a:srgbClr val="FFFF00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sz="3000" dirty="0" smtClean="0">
                <a:solidFill>
                  <a:srgbClr val="FFFF00"/>
                </a:solidFill>
                <a:sym typeface="Wingdings"/>
              </a:rPr>
              <a:t></a:t>
            </a:r>
            <a:r>
              <a:rPr lang="en-US" sz="2800" dirty="0" smtClean="0">
                <a:solidFill>
                  <a:srgbClr val="FFFF00"/>
                </a:solidFill>
                <a:sym typeface="Wingdings"/>
              </a:rPr>
              <a:t>  </a:t>
            </a:r>
            <a:r>
              <a:rPr lang="en-US" sz="2800" dirty="0" smtClean="0">
                <a:solidFill>
                  <a:srgbClr val="FFFF00"/>
                </a:solidFill>
              </a:rPr>
              <a:t>Brass/Woodwind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1524000"/>
            <a:ext cx="4495800" cy="4256088"/>
          </a:xfrm>
        </p:spPr>
        <p:txBody>
          <a:bodyPr/>
          <a:lstStyle/>
          <a:p>
            <a:pPr lvl="0"/>
            <a:r>
              <a:rPr lang="en-US" sz="2800" b="1" u="sng" dirty="0" smtClean="0">
                <a:solidFill>
                  <a:srgbClr val="00FF00"/>
                </a:solidFill>
              </a:rPr>
              <a:t>brass/woodwind instruments</a:t>
            </a:r>
            <a:r>
              <a:rPr lang="en-US" sz="2800" dirty="0" smtClean="0"/>
              <a:t> -</a:t>
            </a:r>
            <a:r>
              <a:rPr lang="en-US" sz="2800" dirty="0"/>
              <a:t> </a:t>
            </a:r>
            <a:r>
              <a:rPr lang="en-US" sz="2800" dirty="0" smtClean="0"/>
              <a:t>produce </a:t>
            </a:r>
            <a:r>
              <a:rPr lang="en-US" sz="2800" dirty="0"/>
              <a:t>music when the length of an air column is changed</a:t>
            </a:r>
          </a:p>
          <a:p>
            <a:pPr lvl="1"/>
            <a:r>
              <a:rPr lang="en-US" sz="2600" dirty="0" smtClean="0"/>
              <a:t>ex</a:t>
            </a:r>
            <a:r>
              <a:rPr lang="en-US" sz="2600" dirty="0"/>
              <a:t>. clarinet (w), flute (w), trumpet (b), tuba (b</a:t>
            </a:r>
            <a:r>
              <a:rPr lang="en-US" sz="2600" dirty="0" smtClean="0"/>
              <a:t>)</a:t>
            </a:r>
            <a:endParaRPr lang="en-US" sz="2600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156882"/>
            <a:ext cx="1981200" cy="2631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500016"/>
            <a:ext cx="3195638" cy="1945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81400"/>
            <a:ext cx="2667000" cy="300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033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12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260" y="4175"/>
            <a:ext cx="8229600" cy="986425"/>
          </a:xfrm>
        </p:spPr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Beats &amp; Reverberation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4176" y="1066800"/>
            <a:ext cx="4652375" cy="4648200"/>
          </a:xfrm>
        </p:spPr>
        <p:txBody>
          <a:bodyPr>
            <a:normAutofit/>
          </a:bodyPr>
          <a:lstStyle/>
          <a:p>
            <a:pPr lvl="0"/>
            <a:r>
              <a:rPr lang="en-US" sz="3000" b="1" u="sng" dirty="0">
                <a:solidFill>
                  <a:srgbClr val="00FF00"/>
                </a:solidFill>
              </a:rPr>
              <a:t>beats</a:t>
            </a:r>
            <a:r>
              <a:rPr lang="en-US" sz="3000" dirty="0"/>
              <a:t>  -  interference that occurs when two notes are close in frequency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468660" cy="4724400"/>
          </a:xfrm>
        </p:spPr>
        <p:txBody>
          <a:bodyPr>
            <a:normAutofit/>
          </a:bodyPr>
          <a:lstStyle/>
          <a:p>
            <a:pPr lvl="0"/>
            <a:r>
              <a:rPr lang="en-US" sz="3000" b="1" u="sng" dirty="0">
                <a:solidFill>
                  <a:srgbClr val="00FF00"/>
                </a:solidFill>
              </a:rPr>
              <a:t>reverberation</a:t>
            </a:r>
            <a:r>
              <a:rPr lang="en-US" sz="3000" dirty="0"/>
              <a:t>  -  repeated echoes of </a:t>
            </a:r>
            <a:r>
              <a:rPr lang="en-US" sz="3000" dirty="0" smtClean="0"/>
              <a:t>sound</a:t>
            </a:r>
          </a:p>
          <a:p>
            <a:pPr lvl="1"/>
            <a:r>
              <a:rPr lang="en-US" sz="2800" dirty="0" smtClean="0"/>
              <a:t>the </a:t>
            </a:r>
            <a:r>
              <a:rPr lang="en-US" sz="2800" dirty="0"/>
              <a:t>right amount of reverberation is important in concert </a:t>
            </a:r>
            <a:r>
              <a:rPr lang="en-US" sz="2800" dirty="0" smtClean="0"/>
              <a:t>halls and auditoriums</a:t>
            </a:r>
            <a:endParaRPr lang="en-US" sz="2800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267200"/>
            <a:ext cx="4155751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29000"/>
            <a:ext cx="3522133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75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4698</TotalTime>
  <Words>279</Words>
  <Application>Microsoft Office PowerPoint</Application>
  <PresentationFormat>On-screen Show (4:3)</PresentationFormat>
  <Paragraphs>40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Unit 4  Waves</vt:lpstr>
      <vt:lpstr>Music</vt:lpstr>
      <vt:lpstr>Sound &amp; Frequency</vt:lpstr>
      <vt:lpstr>Resonance</vt:lpstr>
      <vt:lpstr>Musical Instruments</vt:lpstr>
      <vt:lpstr>Musical Instruments</vt:lpstr>
      <vt:lpstr>Beats &amp; Reverberation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Ch. 7 Newton’s Laws of Motion</dc:title>
  <dc:creator>Broadwell, Britni</dc:creator>
  <cp:lastModifiedBy>Windows User</cp:lastModifiedBy>
  <cp:revision>223</cp:revision>
  <dcterms:created xsi:type="dcterms:W3CDTF">2011-11-17T16:15:10Z</dcterms:created>
  <dcterms:modified xsi:type="dcterms:W3CDTF">2013-03-11T00:04:09Z</dcterms:modified>
</cp:coreProperties>
</file>