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97" r:id="rId2"/>
    <p:sldId id="294" r:id="rId3"/>
    <p:sldId id="263" r:id="rId4"/>
    <p:sldId id="305" r:id="rId5"/>
    <p:sldId id="307" r:id="rId6"/>
    <p:sldId id="306" r:id="rId7"/>
    <p:sldId id="313" r:id="rId8"/>
    <p:sldId id="308" r:id="rId9"/>
    <p:sldId id="258" r:id="rId10"/>
    <p:sldId id="310" r:id="rId11"/>
    <p:sldId id="292" r:id="rId12"/>
    <p:sldId id="311" r:id="rId13"/>
    <p:sldId id="312" r:id="rId14"/>
    <p:sldId id="293" r:id="rId15"/>
    <p:sldId id="264" r:id="rId16"/>
    <p:sldId id="276" r:id="rId17"/>
    <p:sldId id="265" r:id="rId18"/>
    <p:sldId id="277" r:id="rId19"/>
    <p:sldId id="270" r:id="rId20"/>
    <p:sldId id="278" r:id="rId21"/>
    <p:sldId id="266" r:id="rId22"/>
    <p:sldId id="279" r:id="rId23"/>
    <p:sldId id="271" r:id="rId24"/>
    <p:sldId id="280" r:id="rId25"/>
    <p:sldId id="274" r:id="rId26"/>
    <p:sldId id="281" r:id="rId27"/>
    <p:sldId id="267" r:id="rId28"/>
    <p:sldId id="282" r:id="rId29"/>
    <p:sldId id="273" r:id="rId30"/>
    <p:sldId id="283" r:id="rId31"/>
    <p:sldId id="268" r:id="rId32"/>
    <p:sldId id="284" r:id="rId33"/>
    <p:sldId id="275" r:id="rId34"/>
    <p:sldId id="285" r:id="rId35"/>
    <p:sldId id="272" r:id="rId36"/>
    <p:sldId id="286" r:id="rId37"/>
    <p:sldId id="269" r:id="rId38"/>
    <p:sldId id="287" r:id="rId39"/>
    <p:sldId id="288" r:id="rId40"/>
    <p:sldId id="291" r:id="rId41"/>
    <p:sldId id="290" r:id="rId42"/>
    <p:sldId id="289" r:id="rId43"/>
    <p:sldId id="26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>
        <p:scale>
          <a:sx n="72" d="100"/>
          <a:sy n="72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4F36-2726-4431-9469-335D6720E863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31E5-93C0-43A8-92F5-44BA73E40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D701-D12D-4C04-96DB-3E968351CDC1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1E51-AF83-4AE7-9630-DC31335A9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8E7A-2644-48B5-9732-8CE6BFE72CC0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2F1-FF10-4853-B2E5-A85EF4472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B757-CD29-4DF9-A126-79ACB73A3FB8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E3D2-0E3E-4B4D-8DF8-9221E973A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E4FDB-2BA3-420B-9889-DEF5EEBED94C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0137-BB73-402D-9047-FFFE56AB83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B9EA-9BE0-40A6-8F7D-096002FBD3AD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6898-64AD-42E6-9E91-96B7B94908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F453-6B3A-482A-8194-41E53CA442E9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873A-9F7D-42F1-903A-DC7F66242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3383-52A3-4A37-A61F-FABDAA72E68E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7FFA-5401-46F1-AE0F-684DF99B5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8221-E126-41BA-8912-BD8413FFB3EC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4FA6-ED90-4420-AD56-2F42A7468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683A-94CF-4718-9D1D-F454F0038466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E6F0-2484-45B2-BD72-95CB5024B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2324-24F5-4C7E-8363-83399D490CC2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4224-0E64-4B9E-A487-B5C7F21C8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408C8B-343E-4953-B3F5-A3EE4ABF4F62}" type="datetimeFigureOut">
              <a:rPr lang="en-US"/>
              <a:pPr>
                <a:defRPr/>
              </a:pPr>
              <a:t>9/11/2012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C6078F-F03A-4582-97AA-7F45675ED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2400" y="2133600"/>
            <a:ext cx="8839200" cy="1831975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Classifying Matter: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Compounds, Mixtures, &amp;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2</a:t>
            </a:r>
            <a:r>
              <a:rPr lang="en-US" b="1" dirty="0" smtClean="0">
                <a:solidFill>
                  <a:srgbClr val="00B0F0"/>
                </a:solidFill>
              </a:rPr>
              <a:t> Types of Mixtures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  <a:solidFill>
            <a:srgbClr val="990099"/>
          </a:solidFill>
          <a:ln w="38100">
            <a:solidFill>
              <a:srgbClr val="FFFF00"/>
            </a:solidFill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Homogeneous Mixture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454525"/>
          </a:xfrm>
        </p:spPr>
        <p:txBody>
          <a:bodyPr/>
          <a:lstStyle/>
          <a:p>
            <a:r>
              <a:rPr lang="en-US" b="1" u="sng" dirty="0" smtClean="0">
                <a:solidFill>
                  <a:srgbClr val="00FF00"/>
                </a:solidFill>
              </a:rPr>
              <a:t>homogeneous mixture - </a:t>
            </a:r>
            <a:r>
              <a:rPr lang="en-US" dirty="0" smtClean="0"/>
              <a:t>has </a:t>
            </a:r>
            <a:r>
              <a:rPr lang="en-US" dirty="0"/>
              <a:t>the same uniform appearance and composition throughout.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commonly </a:t>
            </a:r>
            <a:r>
              <a:rPr lang="en-US" dirty="0"/>
              <a:t>referred to as </a:t>
            </a:r>
            <a:r>
              <a:rPr lang="en-US" dirty="0" smtClean="0">
                <a:solidFill>
                  <a:srgbClr val="FFFF00"/>
                </a:solidFill>
              </a:rPr>
              <a:t>solutions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22775" cy="639762"/>
          </a:xfrm>
          <a:solidFill>
            <a:srgbClr val="990099"/>
          </a:solidFill>
          <a:ln w="38100">
            <a:solidFill>
              <a:srgbClr val="FFFF00"/>
            </a:solidFill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Heterogeneous Mixture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/>
          <a:lstStyle/>
          <a:p>
            <a:r>
              <a:rPr lang="en-US" b="1" u="sng" dirty="0" smtClean="0">
                <a:solidFill>
                  <a:srgbClr val="00FF00"/>
                </a:solidFill>
              </a:rPr>
              <a:t>heterogeneous mixture - </a:t>
            </a:r>
            <a:r>
              <a:rPr lang="en-US" dirty="0" smtClean="0"/>
              <a:t>consists </a:t>
            </a:r>
            <a:r>
              <a:rPr lang="en-US" dirty="0"/>
              <a:t>of visibly different substances or phases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uniform throughout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724400"/>
            <a:ext cx="1567109" cy="186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8273"/>
            <a:ext cx="1570133" cy="218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9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Mixtures vs. Compounds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12642"/>
              </p:ext>
            </p:extLst>
          </p:nvPr>
        </p:nvGraphicFramePr>
        <p:xfrm>
          <a:off x="76200" y="914400"/>
          <a:ext cx="899160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0"/>
                <a:gridCol w="4495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Mixtures vs. Compounds</a:t>
                      </a:r>
                      <a:endParaRPr lang="en-US" sz="2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Components are elements, compounds, or both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Components</a:t>
                      </a:r>
                      <a:r>
                        <a:rPr lang="en-US" sz="2400" baseline="0" dirty="0" smtClean="0"/>
                        <a:t> are elements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2. Components keep their original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Components lose their original properties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Separated by physical means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Separated by chemical means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Formed</a:t>
                      </a:r>
                      <a:r>
                        <a:rPr lang="en-US" sz="2400" baseline="0" dirty="0" smtClean="0"/>
                        <a:t> using varying amounts of each substance in the mixture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Formed using a set ratio of components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 Examples: Air, Sea Water, Rocks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 Examples: Water, Carbon Dioxide, Magnesium Oxide, Sodium Chloride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Solutions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5257800" cy="5257800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00FF00"/>
                </a:solidFill>
              </a:rPr>
              <a:t>s</a:t>
            </a:r>
            <a:r>
              <a:rPr lang="en-US" b="1" u="sng" dirty="0" smtClean="0">
                <a:solidFill>
                  <a:srgbClr val="00FF00"/>
                </a:solidFill>
              </a:rPr>
              <a:t>olution</a:t>
            </a:r>
            <a:r>
              <a:rPr lang="en-US" b="1" dirty="0" smtClean="0"/>
              <a:t> - 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mixture that appears to be a single </a:t>
            </a:r>
            <a:r>
              <a:rPr lang="en-US" dirty="0" smtClean="0"/>
              <a:t>substance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contains </a:t>
            </a:r>
            <a:r>
              <a:rPr lang="en-US" dirty="0"/>
              <a:t>particles from 2 or more </a:t>
            </a:r>
            <a:r>
              <a:rPr lang="en-US" dirty="0" smtClean="0"/>
              <a:t>substances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described </a:t>
            </a:r>
            <a:r>
              <a:rPr lang="en-US" dirty="0">
                <a:solidFill>
                  <a:srgbClr val="FFFF00"/>
                </a:solidFill>
              </a:rPr>
              <a:t>as </a:t>
            </a:r>
            <a:r>
              <a:rPr lang="en-US" b="1" dirty="0">
                <a:solidFill>
                  <a:srgbClr val="FFFF00"/>
                </a:solidFill>
              </a:rPr>
              <a:t>homogeneous solutions</a:t>
            </a:r>
            <a:r>
              <a:rPr lang="en-US" dirty="0"/>
              <a:t> because they have the </a:t>
            </a:r>
            <a:r>
              <a:rPr lang="en-US" dirty="0">
                <a:solidFill>
                  <a:srgbClr val="FFFF00"/>
                </a:solidFill>
              </a:rPr>
              <a:t>same appearance and properties throughout </a:t>
            </a:r>
            <a:r>
              <a:rPr lang="en-US" dirty="0"/>
              <a:t>the mixture</a:t>
            </a:r>
          </a:p>
          <a:p>
            <a:endParaRPr lang="en-US" dirty="0"/>
          </a:p>
        </p:txBody>
      </p:sp>
      <p:pic>
        <p:nvPicPr>
          <p:cNvPr id="32774" name="Picture 6" descr="https://encrypted-tbn1.google.com/images?q=tbn:ANd9GcRZqHBmuPvqb1L7XyGOZiY5ZZ6BqRuY3qn1JgkWZ3qRArrtoJS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0"/>
            <a:ext cx="332068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6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Solutions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864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ade by dissolving</a:t>
            </a:r>
          </a:p>
          <a:p>
            <a:pPr marL="0" indent="0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the </a:t>
            </a:r>
            <a:r>
              <a:rPr lang="en-US" b="1" u="sng" dirty="0">
                <a:solidFill>
                  <a:srgbClr val="00FF00"/>
                </a:solidFill>
              </a:rPr>
              <a:t>solute</a:t>
            </a:r>
            <a:r>
              <a:rPr lang="en-US" dirty="0"/>
              <a:t> is the substance or matter being dissolved or is </a:t>
            </a:r>
            <a:r>
              <a:rPr lang="en-US" b="1" u="sng" dirty="0">
                <a:solidFill>
                  <a:srgbClr val="00FF00"/>
                </a:solidFill>
              </a:rPr>
              <a:t>soluble</a:t>
            </a:r>
            <a:r>
              <a:rPr lang="en-US" dirty="0"/>
              <a:t> (able to be dissolved) in the </a:t>
            </a:r>
            <a:r>
              <a:rPr lang="en-US" dirty="0" smtClean="0"/>
              <a:t>solvent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the </a:t>
            </a:r>
            <a:r>
              <a:rPr lang="en-US" b="1" u="sng" dirty="0">
                <a:solidFill>
                  <a:srgbClr val="00FF00"/>
                </a:solidFill>
              </a:rPr>
              <a:t>solvent</a:t>
            </a:r>
            <a:r>
              <a:rPr lang="en-US" dirty="0"/>
              <a:t> is the substance into which the solute is dissolved</a:t>
            </a:r>
            <a:endParaRPr lang="en-US" u="sng" dirty="0"/>
          </a:p>
          <a:p>
            <a:endParaRPr lang="en-US" dirty="0"/>
          </a:p>
        </p:txBody>
      </p:sp>
      <p:pic>
        <p:nvPicPr>
          <p:cNvPr id="5" name="Picture 2" descr="http://upload.wikimedia.org/wikipedia/commons/thumb/8/89/SaltInWaterSolutionLiquid.jpg/220px-SaltInWaterSolutionLiqu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97924"/>
            <a:ext cx="2438400" cy="462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9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r>
              <a:rPr lang="en-US" b="1" smtClean="0">
                <a:solidFill>
                  <a:srgbClr val="00B0F0"/>
                </a:solidFill>
              </a:rPr>
              <a:t>Can you identify the following?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You will be shown a series of photos.  Tell if each photo represents an item composed of an element, compound, or mixture.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Review: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 </a:t>
            </a:r>
            <a:r>
              <a:rPr lang="en-US" b="1" dirty="0" smtClean="0"/>
              <a:t>element</a:t>
            </a:r>
            <a:r>
              <a:rPr lang="en-US" dirty="0" smtClean="0"/>
              <a:t> contains just one type of atom.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</a:t>
            </a:r>
            <a:r>
              <a:rPr lang="en-US" b="1" dirty="0" smtClean="0"/>
              <a:t>compound</a:t>
            </a:r>
            <a:r>
              <a:rPr lang="en-US" dirty="0" smtClean="0"/>
              <a:t> contains two or more different atoms joined together.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</a:t>
            </a:r>
            <a:r>
              <a:rPr lang="en-US" b="1" dirty="0" smtClean="0"/>
              <a:t>mixture</a:t>
            </a:r>
            <a:r>
              <a:rPr lang="en-US" dirty="0" smtClean="0"/>
              <a:t> contains two or more different substances that are only physically joined together, not chemically.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mixture can contain both elements and compounds.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69342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Rocks</a:t>
            </a:r>
          </a:p>
        </p:txBody>
      </p:sp>
      <p:pic>
        <p:nvPicPr>
          <p:cNvPr id="13316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65338"/>
            <a:ext cx="68580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Rocks</a:t>
            </a:r>
          </a:p>
        </p:txBody>
      </p:sp>
      <p:pic>
        <p:nvPicPr>
          <p:cNvPr id="14340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65338"/>
            <a:ext cx="68580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Copper</a:t>
            </a:r>
          </a:p>
        </p:txBody>
      </p:sp>
      <p:pic>
        <p:nvPicPr>
          <p:cNvPr id="15364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Copper</a:t>
            </a:r>
          </a:p>
        </p:txBody>
      </p:sp>
      <p:pic>
        <p:nvPicPr>
          <p:cNvPr id="16388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382077" y="1781071"/>
            <a:ext cx="11849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Jelly Beans</a:t>
            </a:r>
          </a:p>
        </p:txBody>
      </p:sp>
      <p:pic>
        <p:nvPicPr>
          <p:cNvPr id="17412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B0F0"/>
                </a:solidFill>
              </a:rPr>
              <a:t>Elements Combine = Compounds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</a:rPr>
              <a:t>Few</a:t>
            </a:r>
            <a:r>
              <a:rPr lang="en-US" dirty="0" smtClean="0">
                <a:solidFill>
                  <a:srgbClr val="00FF00"/>
                </a:solidFill>
                <a:latin typeface="Tahoma" pitchFamily="34" charset="0"/>
              </a:rPr>
              <a:t> elements </a:t>
            </a:r>
            <a:r>
              <a:rPr lang="en-US" dirty="0" smtClean="0">
                <a:latin typeface="Tahoma" pitchFamily="34" charset="0"/>
              </a:rPr>
              <a:t>found in nature are found alone; most elements are found combined with other elements as </a:t>
            </a:r>
            <a:r>
              <a:rPr lang="en-US" b="1" dirty="0" smtClean="0">
                <a:solidFill>
                  <a:srgbClr val="00FF00"/>
                </a:solidFill>
                <a:latin typeface="Tahoma" pitchFamily="34" charset="0"/>
              </a:rPr>
              <a:t>compounds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44034" name="Picture 2" descr="http://4.bp.blogspot.com/_A7xDK0e3Mj0/SpZqTCtjTrI/AAAAAAAAAA8/WahfJFAhYhA/s320/nature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2" y="1752600"/>
            <a:ext cx="436879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Jelly Beans</a:t>
            </a:r>
          </a:p>
        </p:txBody>
      </p:sp>
      <p:pic>
        <p:nvPicPr>
          <p:cNvPr id="18436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Table Sugar</a:t>
            </a:r>
          </a:p>
        </p:txBody>
      </p:sp>
      <p:pic>
        <p:nvPicPr>
          <p:cNvPr id="19460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Table Sugar</a:t>
            </a:r>
          </a:p>
        </p:txBody>
      </p:sp>
      <p:pic>
        <p:nvPicPr>
          <p:cNvPr id="20484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41331" y="2044837"/>
            <a:ext cx="31644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Diamond</a:t>
            </a:r>
          </a:p>
        </p:txBody>
      </p:sp>
      <p:pic>
        <p:nvPicPr>
          <p:cNvPr id="21508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Diamond</a:t>
            </a:r>
          </a:p>
        </p:txBody>
      </p:sp>
      <p:pic>
        <p:nvPicPr>
          <p:cNvPr id="22532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555005" y="1656270"/>
            <a:ext cx="6671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Tea</a:t>
            </a:r>
          </a:p>
        </p:txBody>
      </p:sp>
      <p:pic>
        <p:nvPicPr>
          <p:cNvPr id="23556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Tea</a:t>
            </a:r>
          </a:p>
        </p:txBody>
      </p:sp>
      <p:pic>
        <p:nvPicPr>
          <p:cNvPr id="24580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Salt</a:t>
            </a:r>
          </a:p>
        </p:txBody>
      </p:sp>
      <p:pic>
        <p:nvPicPr>
          <p:cNvPr id="25604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Salt</a:t>
            </a:r>
          </a:p>
        </p:txBody>
      </p:sp>
      <p:pic>
        <p:nvPicPr>
          <p:cNvPr id="26628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252880" y="1377849"/>
            <a:ext cx="17411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NaCl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Neon Gas</a:t>
            </a:r>
          </a:p>
        </p:txBody>
      </p:sp>
      <p:pic>
        <p:nvPicPr>
          <p:cNvPr id="27652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B0F0"/>
                </a:solidFill>
              </a:rPr>
              <a:t>Compounds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6285804" cy="541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rgbClr val="00FF00"/>
                </a:solidFill>
              </a:rPr>
              <a:t>compound</a:t>
            </a:r>
            <a:r>
              <a:rPr lang="en-US" dirty="0" smtClean="0"/>
              <a:t> - </a:t>
            </a:r>
            <a:r>
              <a:rPr lang="en-US" dirty="0" smtClean="0">
                <a:latin typeface="Tahoma" pitchFamily="34" charset="0"/>
              </a:rPr>
              <a:t>pure substance composed of two or more elements that are chemically combined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/>
              <a:t>m</a:t>
            </a:r>
            <a:r>
              <a:rPr lang="en-US" sz="2800" dirty="0" smtClean="0"/>
              <a:t>ade of elements in a specific ratio that is always the same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have a chemical formula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can only be separated by </a:t>
            </a:r>
          </a:p>
          <a:p>
            <a:pPr lvl="1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/>
              <a:t>   chemical means</a:t>
            </a:r>
            <a:r>
              <a:rPr lang="en-US" sz="2800" dirty="0"/>
              <a:t> </a:t>
            </a:r>
            <a:r>
              <a:rPr lang="en-US" sz="2800" dirty="0" smtClean="0"/>
              <a:t>only (NOT physically)</a:t>
            </a:r>
            <a:endParaRPr lang="en-US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2050" name="Picture 2" descr="http://www.elmhurst.edu/~chm/vchembook/images/103c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04" y="533400"/>
            <a:ext cx="270579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2"/>
            <a:ext cx="2705795" cy="30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Neon Gas</a:t>
            </a:r>
          </a:p>
        </p:txBody>
      </p:sp>
      <p:pic>
        <p:nvPicPr>
          <p:cNvPr id="28676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329402" y="1387909"/>
            <a:ext cx="10486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Salad</a:t>
            </a:r>
          </a:p>
        </p:txBody>
      </p:sp>
      <p:pic>
        <p:nvPicPr>
          <p:cNvPr id="29700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Salad</a:t>
            </a:r>
          </a:p>
        </p:txBody>
      </p:sp>
      <p:pic>
        <p:nvPicPr>
          <p:cNvPr id="30724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Pure Water</a:t>
            </a:r>
          </a:p>
        </p:txBody>
      </p:sp>
      <p:pic>
        <p:nvPicPr>
          <p:cNvPr id="31748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Pure Water</a:t>
            </a:r>
          </a:p>
        </p:txBody>
      </p:sp>
      <p:pic>
        <p:nvPicPr>
          <p:cNvPr id="32772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447127" y="1653712"/>
            <a:ext cx="143821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Aluminum</a:t>
            </a:r>
          </a:p>
        </p:txBody>
      </p:sp>
      <p:pic>
        <p:nvPicPr>
          <p:cNvPr id="33796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Aluminum</a:t>
            </a:r>
          </a:p>
        </p:txBody>
      </p:sp>
      <p:pic>
        <p:nvPicPr>
          <p:cNvPr id="34820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985693" y="1752527"/>
            <a:ext cx="8771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Lemonade</a:t>
            </a:r>
          </a:p>
        </p:txBody>
      </p:sp>
      <p:pic>
        <p:nvPicPr>
          <p:cNvPr id="35844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Lemonade</a:t>
            </a:r>
          </a:p>
        </p:txBody>
      </p:sp>
      <p:pic>
        <p:nvPicPr>
          <p:cNvPr id="36868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37892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Silver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Compounds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92162"/>
            <a:ext cx="8991600" cy="5638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ahoma" pitchFamily="34" charset="0"/>
              </a:rPr>
              <a:t>a compound can be </a:t>
            </a:r>
            <a:r>
              <a:rPr lang="en-US" dirty="0">
                <a:latin typeface="Tahoma" pitchFamily="34" charset="0"/>
              </a:rPr>
              <a:t>formed when atoms from two or more elements </a:t>
            </a:r>
            <a:r>
              <a:rPr lang="en-US" dirty="0" smtClean="0">
                <a:latin typeface="Tahoma" pitchFamily="34" charset="0"/>
              </a:rPr>
              <a:t>are present</a:t>
            </a:r>
            <a:br>
              <a:rPr lang="en-US" dirty="0" smtClean="0">
                <a:latin typeface="Tahoma" pitchFamily="34" charset="0"/>
              </a:rPr>
            </a:br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endParaRPr lang="en-US" dirty="0"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ahoma" pitchFamily="34" charset="0"/>
              </a:rPr>
              <a:t>atoms </a:t>
            </a:r>
            <a:r>
              <a:rPr lang="en-US" dirty="0">
                <a:latin typeface="Tahoma" pitchFamily="34" charset="0"/>
              </a:rPr>
              <a:t>must react or undergo a chemical change with one </a:t>
            </a:r>
            <a:r>
              <a:rPr lang="en-US" dirty="0" smtClean="0">
                <a:latin typeface="Tahoma" pitchFamily="34" charset="0"/>
              </a:rPr>
              <a:t>another to join</a:t>
            </a:r>
            <a:br>
              <a:rPr lang="en-US" dirty="0" smtClean="0">
                <a:latin typeface="Tahoma" pitchFamily="34" charset="0"/>
              </a:rPr>
            </a:br>
            <a:r>
              <a:rPr lang="en-US" dirty="0" smtClean="0">
                <a:latin typeface="Tahoma" pitchFamily="34" charset="0"/>
              </a:rPr>
              <a:t/>
            </a:r>
            <a:br>
              <a:rPr lang="en-US" dirty="0" smtClean="0">
                <a:latin typeface="Tahoma" pitchFamily="34" charset="0"/>
              </a:rPr>
            </a:br>
            <a:endParaRPr lang="en-US" dirty="0"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Tahoma" pitchFamily="34" charset="0"/>
              </a:rPr>
              <a:t>t</a:t>
            </a:r>
            <a:r>
              <a:rPr lang="en-US" dirty="0" smtClean="0">
                <a:latin typeface="Tahoma" pitchFamily="34" charset="0"/>
              </a:rPr>
              <a:t>he </a:t>
            </a:r>
            <a:r>
              <a:rPr lang="en-US" dirty="0">
                <a:latin typeface="Tahoma" pitchFamily="34" charset="0"/>
              </a:rPr>
              <a:t>compound is a new pure substance that is different from the elements that reacted to form it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95600" y="2362200"/>
            <a:ext cx="533400" cy="533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1828800"/>
            <a:ext cx="533400" cy="533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1905000"/>
            <a:ext cx="838200" cy="838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4419600"/>
            <a:ext cx="533400" cy="533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3400" y="4419600"/>
            <a:ext cx="533400" cy="533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33800" y="3810000"/>
            <a:ext cx="838200" cy="838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3657600" y="4114800"/>
            <a:ext cx="1066800" cy="685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38600" y="6172200"/>
            <a:ext cx="533400" cy="533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6172200"/>
            <a:ext cx="533400" cy="533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7200" y="5867400"/>
            <a:ext cx="838200" cy="838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38916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Silver</a:t>
            </a:r>
          </a:p>
        </p:txBody>
      </p:sp>
      <p:sp>
        <p:nvSpPr>
          <p:cNvPr id="5" name="Rectangle 4"/>
          <p:cNvSpPr/>
          <p:nvPr/>
        </p:nvSpPr>
        <p:spPr>
          <a:xfrm rot="20939266">
            <a:off x="1082384" y="2044837"/>
            <a:ext cx="10823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Mixture?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Sand</a:t>
            </a:r>
          </a:p>
        </p:txBody>
      </p:sp>
      <p:pic>
        <p:nvPicPr>
          <p:cNvPr id="39940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smtClean="0"/>
              <a:t>Sand</a:t>
            </a:r>
          </a:p>
        </p:txBody>
      </p:sp>
      <p:pic>
        <p:nvPicPr>
          <p:cNvPr id="40964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381000"/>
            <a:ext cx="83978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Properties of Compounds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868362"/>
            <a:ext cx="5181600" cy="4830763"/>
          </a:xfrm>
        </p:spPr>
        <p:txBody>
          <a:bodyPr/>
          <a:lstStyle/>
          <a:p>
            <a:pPr eaLnBrk="1" hangingPunct="1"/>
            <a:r>
              <a:rPr lang="en-US" dirty="0"/>
              <a:t>Each compound has its </a:t>
            </a:r>
            <a:r>
              <a:rPr lang="en-US" dirty="0">
                <a:solidFill>
                  <a:srgbClr val="FFFF00"/>
                </a:solidFill>
              </a:rPr>
              <a:t>own unique set of </a:t>
            </a:r>
            <a:r>
              <a:rPr lang="en-US" b="1" dirty="0" smtClean="0">
                <a:solidFill>
                  <a:srgbClr val="FFFF00"/>
                </a:solidFill>
              </a:rPr>
              <a:t>physical properties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/>
              <a:t>boiling point, melting point, density and color</a:t>
            </a:r>
            <a:r>
              <a:rPr lang="en-US" b="1" dirty="0" smtClean="0"/>
              <a:t>.</a:t>
            </a:r>
            <a:endParaRPr lang="en-US" dirty="0"/>
          </a:p>
          <a:p>
            <a:pPr eaLnBrk="1" hangingPunct="1"/>
            <a:r>
              <a:rPr lang="en-US" dirty="0"/>
              <a:t>Compounds can also be identified by </a:t>
            </a:r>
            <a:r>
              <a:rPr lang="en-US" b="1" dirty="0">
                <a:solidFill>
                  <a:srgbClr val="FFFF00"/>
                </a:solidFill>
              </a:rPr>
              <a:t>chemical </a:t>
            </a:r>
            <a:r>
              <a:rPr lang="en-US" b="1" dirty="0" smtClean="0">
                <a:solidFill>
                  <a:srgbClr val="FFFF00"/>
                </a:solidFill>
              </a:rPr>
              <a:t>properties</a:t>
            </a:r>
          </a:p>
          <a:p>
            <a:pPr eaLnBrk="1" hangingPunct="1"/>
            <a:r>
              <a:rPr lang="en-US" b="1" dirty="0" smtClean="0"/>
              <a:t>Same molecule throughout (appear to be uniform)</a:t>
            </a:r>
            <a:endParaRPr lang="en-US" b="1" dirty="0"/>
          </a:p>
          <a:p>
            <a:r>
              <a:rPr lang="en-US" dirty="0"/>
              <a:t>Some compounds can be broken down into elements through </a:t>
            </a:r>
            <a:r>
              <a:rPr lang="en-US" b="1" dirty="0">
                <a:solidFill>
                  <a:srgbClr val="FFFF00"/>
                </a:solidFill>
              </a:rPr>
              <a:t>chemical changes</a:t>
            </a:r>
          </a:p>
          <a:p>
            <a:endParaRPr lang="en-US" dirty="0"/>
          </a:p>
        </p:txBody>
      </p:sp>
      <p:pic>
        <p:nvPicPr>
          <p:cNvPr id="3074" name="Picture 2" descr="https://encrypted-tbn2.google.com/images?q=tbn:ANd9GcRqD1CfC44VHMYWUqDef1cIJXP0zIszszTf-d4JwYfddL7bJ-Z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71600"/>
            <a:ext cx="2209800" cy="16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17" y="3124200"/>
            <a:ext cx="1966912" cy="173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encrypted-tbn1.google.com/images?q=tbn:ANd9GcSsHLoqgKrNOEdTrrjLx92vp1JkHY3X50PQ4buJHn21s1ulx-g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029199"/>
            <a:ext cx="17145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0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Common Compounds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s://encrypted-tbn0.google.com/images?q=tbn:ANd9GcSAVQ1EX_tMvqliSdBqTzrBxFLR_ON9JLRKBUUMpVJyEwQi4eNB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267200" cy="366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Molecules vs. Compounds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All compounds are molecules but not all molecules are compounds.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50292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486400" y="4075872"/>
            <a:ext cx="3429000" cy="257175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4781550"/>
            <a:ext cx="2590800" cy="1638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4262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Molecules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536174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Compounds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Pizza!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/>
          <a:p>
            <a:pPr eaLnBrk="1" hangingPunct="1"/>
            <a:r>
              <a:rPr lang="en-US" dirty="0"/>
              <a:t>Write out your favorite pizza recipe.  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forget the ingredients for the crust</a:t>
            </a:r>
            <a:r>
              <a:rPr lang="en-US" dirty="0" smtClean="0"/>
              <a:t>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What happens if you don’t like one of the ingredients that is on a pizza, or in a salad, or in a party mix?</a:t>
            </a:r>
          </a:p>
          <a:p>
            <a:pPr eaLnBrk="1" hangingPunct="1"/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429125" cy="297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Mixtures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114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rgbClr val="00FF00"/>
                </a:solidFill>
              </a:rPr>
              <a:t>mixture</a:t>
            </a:r>
            <a:r>
              <a:rPr lang="en-US" dirty="0" smtClean="0"/>
              <a:t> - combination of two or more pure substances that are not chemically combined.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substances held together by </a:t>
            </a:r>
            <a:r>
              <a:rPr lang="en-US" i="1" dirty="0" smtClean="0"/>
              <a:t>physical forces, not chemical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 chemical change takes place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</a:t>
            </a:r>
            <a:r>
              <a:rPr lang="en-US" dirty="0" smtClean="0"/>
              <a:t>ach item retains its properties in the mixture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be separated physically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69735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767</Words>
  <Application>Microsoft Office PowerPoint</Application>
  <PresentationFormat>On-screen Show (4:3)</PresentationFormat>
  <Paragraphs>139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Classifying Matter: Compounds, Mixtures, &amp; Solutions</vt:lpstr>
      <vt:lpstr>Elements Combine = Compounds</vt:lpstr>
      <vt:lpstr>Compounds</vt:lpstr>
      <vt:lpstr>Compounds</vt:lpstr>
      <vt:lpstr>Properties of Compounds</vt:lpstr>
      <vt:lpstr>Common Compounds</vt:lpstr>
      <vt:lpstr>Molecules vs. Compounds</vt:lpstr>
      <vt:lpstr>Pizza!</vt:lpstr>
      <vt:lpstr>Mixtures</vt:lpstr>
      <vt:lpstr>2 Types of Mixtures</vt:lpstr>
      <vt:lpstr>Mixtures vs. Compounds</vt:lpstr>
      <vt:lpstr>Solutions</vt:lpstr>
      <vt:lpstr>Solutions</vt:lpstr>
      <vt:lpstr>Can you identify the following?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PowerPoint Presentation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Windows User</cp:lastModifiedBy>
  <cp:revision>59</cp:revision>
  <dcterms:created xsi:type="dcterms:W3CDTF">2009-11-19T02:29:08Z</dcterms:created>
  <dcterms:modified xsi:type="dcterms:W3CDTF">2012-09-11T15:42:51Z</dcterms:modified>
</cp:coreProperties>
</file>