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2"/>
  </p:sldMasterIdLst>
  <p:notesMasterIdLst>
    <p:notesMasterId r:id="rId14"/>
  </p:notesMasterIdLst>
  <p:handoutMasterIdLst>
    <p:handoutMasterId r:id="rId15"/>
  </p:handoutMasterIdLst>
  <p:sldIdLst>
    <p:sldId id="313" r:id="rId3"/>
    <p:sldId id="314" r:id="rId4"/>
    <p:sldId id="294" r:id="rId5"/>
    <p:sldId id="298" r:id="rId6"/>
    <p:sldId id="315" r:id="rId7"/>
    <p:sldId id="316" r:id="rId8"/>
    <p:sldId id="317" r:id="rId9"/>
    <p:sldId id="318" r:id="rId10"/>
    <p:sldId id="319" r:id="rId11"/>
    <p:sldId id="321" r:id="rId12"/>
    <p:sldId id="320" r:id="rId13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Segoe U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99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71" autoAdjust="0"/>
  </p:normalViewPr>
  <p:slideViewPr>
    <p:cSldViewPr>
      <p:cViewPr>
        <p:scale>
          <a:sx n="71" d="100"/>
          <a:sy n="71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A08-F050-40D4-AD97-85A9CE3D38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ck_ground_elem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upper_swoosh_graphic_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ower_swoosh_graphic_eleme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AA08-F050-40D4-AD97-85A9CE3D3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9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502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12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180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661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6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324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upper_swoosh_graphic_element_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EE2F-A08E-4095-B0A7-9DF1E91CC67D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09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3" r:id="rId13"/>
    <p:sldLayoutId id="2147483652" r:id="rId14"/>
    <p:sldLayoutId id="2147483661" r:id="rId15"/>
    <p:sldLayoutId id="2147483662" r:id="rId16"/>
    <p:sldLayoutId id="2147483653" r:id="rId17"/>
    <p:sldLayoutId id="2147483654" r:id="rId18"/>
    <p:sldLayoutId id="2147483656" r:id="rId19"/>
    <p:sldLayoutId id="2147483664" r:id="rId20"/>
    <p:sldLayoutId id="2147483657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ions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isotop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Ions &amp; Isotopes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944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Chapter 11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Section 2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0165" y="381000"/>
            <a:ext cx="5936400" cy="639763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</a:rPr>
              <a:t>Naming Isotopes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752600"/>
            <a:ext cx="4648200" cy="2590800"/>
            <a:chOff x="144" y="1632"/>
            <a:chExt cx="2928" cy="16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1680"/>
              <a:ext cx="1728" cy="1584"/>
              <a:chOff x="1872" y="2544"/>
              <a:chExt cx="1728" cy="1584"/>
            </a:xfrm>
          </p:grpSpPr>
          <p:sp>
            <p:nvSpPr>
              <p:cNvPr id="444421" name="Oval 5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728" cy="158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22" name="Oval 6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0" cy="12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4423" name="Oval 7"/>
            <p:cNvSpPr>
              <a:spLocks noChangeArrowheads="1"/>
            </p:cNvSpPr>
            <p:nvPr/>
          </p:nvSpPr>
          <p:spPr bwMode="auto">
            <a:xfrm>
              <a:off x="912" y="2400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24" name="Line 8"/>
            <p:cNvSpPr>
              <a:spLocks noChangeShapeType="1"/>
            </p:cNvSpPr>
            <p:nvPr/>
          </p:nvSpPr>
          <p:spPr bwMode="auto">
            <a:xfrm flipV="1">
              <a:off x="1104" y="1872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25" name="Text Box 9"/>
            <p:cNvSpPr txBox="1">
              <a:spLocks noChangeArrowheads="1"/>
            </p:cNvSpPr>
            <p:nvPr/>
          </p:nvSpPr>
          <p:spPr bwMode="auto">
            <a:xfrm>
              <a:off x="1680" y="163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Proton</a:t>
              </a:r>
            </a:p>
          </p:txBody>
        </p:sp>
        <p:sp>
          <p:nvSpPr>
            <p:cNvPr id="444426" name="Oval 10"/>
            <p:cNvSpPr>
              <a:spLocks noChangeArrowheads="1"/>
            </p:cNvSpPr>
            <p:nvPr/>
          </p:nvSpPr>
          <p:spPr bwMode="auto">
            <a:xfrm>
              <a:off x="1776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27" name="Line 11"/>
            <p:cNvSpPr>
              <a:spLocks noChangeShapeType="1"/>
            </p:cNvSpPr>
            <p:nvPr/>
          </p:nvSpPr>
          <p:spPr bwMode="auto">
            <a:xfrm>
              <a:off x="1872" y="26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28" name="Text Box 12"/>
            <p:cNvSpPr txBox="1">
              <a:spLocks noChangeArrowheads="1"/>
            </p:cNvSpPr>
            <p:nvPr/>
          </p:nvSpPr>
          <p:spPr bwMode="auto">
            <a:xfrm>
              <a:off x="2208" y="249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Electron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00600" y="1828800"/>
            <a:ext cx="2743200" cy="2514600"/>
            <a:chOff x="1872" y="2544"/>
            <a:chExt cx="1728" cy="1584"/>
          </a:xfrm>
        </p:grpSpPr>
        <p:sp>
          <p:nvSpPr>
            <p:cNvPr id="444430" name="Oval 14"/>
            <p:cNvSpPr>
              <a:spLocks noChangeArrowheads="1"/>
            </p:cNvSpPr>
            <p:nvPr/>
          </p:nvSpPr>
          <p:spPr bwMode="auto">
            <a:xfrm>
              <a:off x="1872" y="2544"/>
              <a:ext cx="1728" cy="158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31" name="Oval 15"/>
            <p:cNvSpPr>
              <a:spLocks noChangeArrowheads="1"/>
            </p:cNvSpPr>
            <p:nvPr/>
          </p:nvSpPr>
          <p:spPr bwMode="auto">
            <a:xfrm>
              <a:off x="2016" y="2688"/>
              <a:ext cx="1440" cy="12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4432" name="Line 16"/>
          <p:cNvSpPr>
            <a:spLocks noChangeShapeType="1"/>
          </p:cNvSpPr>
          <p:nvPr/>
        </p:nvSpPr>
        <p:spPr bwMode="auto">
          <a:xfrm flipV="1">
            <a:off x="6324600" y="21336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3" name="Text Box 17"/>
          <p:cNvSpPr txBox="1">
            <a:spLocks noChangeArrowheads="1"/>
          </p:cNvSpPr>
          <p:nvPr/>
        </p:nvSpPr>
        <p:spPr bwMode="auto">
          <a:xfrm>
            <a:off x="7239000" y="1752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Proton</a:t>
            </a:r>
          </a:p>
        </p:txBody>
      </p:sp>
      <p:sp>
        <p:nvSpPr>
          <p:cNvPr id="444434" name="Oval 18"/>
          <p:cNvSpPr>
            <a:spLocks noChangeArrowheads="1"/>
          </p:cNvSpPr>
          <p:nvPr/>
        </p:nvSpPr>
        <p:spPr bwMode="auto">
          <a:xfrm>
            <a:off x="73914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>
            <a:off x="75438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80772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228600" y="4572000"/>
            <a:ext cx="373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There is 1 proton and 0 neutrons so the name of this atom is Hydrogen-1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4724400" y="4572000"/>
            <a:ext cx="37338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There is now 1 proton </a:t>
            </a:r>
            <a:r>
              <a:rPr lang="en-US" sz="2400" u="sng" dirty="0"/>
              <a:t>AND</a:t>
            </a:r>
            <a:r>
              <a:rPr lang="en-US" sz="2400" dirty="0"/>
              <a:t> 1 neutron so the name changes to Hydrogen-2</a:t>
            </a:r>
          </a:p>
        </p:txBody>
      </p:sp>
      <p:sp>
        <p:nvSpPr>
          <p:cNvPr id="444439" name="Oval 23"/>
          <p:cNvSpPr>
            <a:spLocks noChangeArrowheads="1"/>
          </p:cNvSpPr>
          <p:nvPr/>
        </p:nvSpPr>
        <p:spPr bwMode="auto">
          <a:xfrm>
            <a:off x="6096000" y="31242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40" name="Line 24"/>
          <p:cNvSpPr>
            <a:spLocks noChangeShapeType="1"/>
          </p:cNvSpPr>
          <p:nvPr/>
        </p:nvSpPr>
        <p:spPr bwMode="auto">
          <a:xfrm flipV="1">
            <a:off x="6324600" y="2895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41" name="Oval 25"/>
          <p:cNvSpPr>
            <a:spLocks noChangeArrowheads="1"/>
          </p:cNvSpPr>
          <p:nvPr/>
        </p:nvSpPr>
        <p:spPr bwMode="auto">
          <a:xfrm>
            <a:off x="6019800" y="2971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7620000" y="25908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0432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Atomic Mass </a:t>
            </a:r>
            <a:r>
              <a:rPr lang="en-US" b="1" dirty="0" err="1" smtClean="0">
                <a:solidFill>
                  <a:srgbClr val="00B0F0"/>
                </a:solidFill>
              </a:rPr>
              <a:t>vs</a:t>
            </a:r>
            <a:r>
              <a:rPr lang="en-US" b="1" dirty="0" smtClean="0">
                <a:solidFill>
                  <a:srgbClr val="00B0F0"/>
                </a:solidFill>
              </a:rPr>
              <a:t> Mass Number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4421188" cy="639762"/>
          </a:xfrm>
          <a:solidFill>
            <a:srgbClr val="FF0066"/>
          </a:solidFill>
          <a:ln w="57150">
            <a:solidFill>
              <a:srgbClr val="00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Atomic Mass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58" y="1905000"/>
            <a:ext cx="4459941" cy="4800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FF00"/>
                </a:solidFill>
              </a:rPr>
              <a:t>atomic mass </a:t>
            </a:r>
            <a:r>
              <a:rPr lang="en-US" dirty="0" smtClean="0"/>
              <a:t>– the </a:t>
            </a:r>
            <a:r>
              <a:rPr lang="en-US" b="1" dirty="0" smtClean="0">
                <a:solidFill>
                  <a:srgbClr val="FFFF00"/>
                </a:solidFill>
              </a:rPr>
              <a:t>average mass</a:t>
            </a:r>
            <a:r>
              <a:rPr lang="en-US" dirty="0" smtClean="0"/>
              <a:t> of an atom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average </a:t>
            </a:r>
            <a:r>
              <a:rPr lang="en-US" dirty="0" smtClean="0"/>
              <a:t>takes into consideration </a:t>
            </a:r>
            <a:r>
              <a:rPr lang="en-US" dirty="0" smtClean="0">
                <a:solidFill>
                  <a:srgbClr val="FFFF00"/>
                </a:solidFill>
              </a:rPr>
              <a:t>all isotopes </a:t>
            </a:r>
            <a:r>
              <a:rPr lang="en-US" dirty="0" smtClean="0"/>
              <a:t>for an atom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decimal </a:t>
            </a:r>
            <a:r>
              <a:rPr lang="en-US" dirty="0" smtClean="0"/>
              <a:t>because it is an average of masses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16112"/>
            <a:ext cx="4495800" cy="4865688"/>
          </a:xfrm>
        </p:spPr>
        <p:txBody>
          <a:bodyPr/>
          <a:lstStyle/>
          <a:p>
            <a:r>
              <a:rPr lang="en-US" b="1" u="sng" dirty="0" smtClean="0">
                <a:solidFill>
                  <a:srgbClr val="00FF00"/>
                </a:solidFill>
              </a:rPr>
              <a:t>mass number </a:t>
            </a:r>
            <a:r>
              <a:rPr lang="en-US" dirty="0" smtClean="0"/>
              <a:t>– the </a:t>
            </a:r>
            <a:r>
              <a:rPr lang="en-US" dirty="0" smtClean="0">
                <a:solidFill>
                  <a:srgbClr val="FFFF00"/>
                </a:solidFill>
              </a:rPr>
              <a:t>sum</a:t>
            </a:r>
            <a:r>
              <a:rPr lang="en-US" dirty="0" smtClean="0"/>
              <a:t> of the numbers </a:t>
            </a:r>
            <a:r>
              <a:rPr lang="en-US" dirty="0" smtClean="0">
                <a:solidFill>
                  <a:srgbClr val="FFFF00"/>
                </a:solidFill>
              </a:rPr>
              <a:t>of protons and neutrons</a:t>
            </a:r>
            <a:r>
              <a:rPr lang="en-US" dirty="0" smtClean="0"/>
              <a:t> in the nucleus of an atom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whole number </a:t>
            </a:r>
            <a:r>
              <a:rPr lang="en-US" dirty="0" smtClean="0"/>
              <a:t>because it is the exact summation of protons and neutrons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rounded atomic mass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066800"/>
            <a:ext cx="4419600" cy="639762"/>
          </a:xfrm>
          <a:solidFill>
            <a:srgbClr val="FF0066"/>
          </a:solidFill>
          <a:ln w="57150">
            <a:solidFill>
              <a:srgbClr val="00FF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Mass Number</a:t>
            </a:r>
            <a:endParaRPr lang="en-US" sz="2800" dirty="0">
              <a:solidFill>
                <a:srgbClr val="00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67665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Reminder…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08529"/>
            <a:ext cx="8229600" cy="4983163"/>
          </a:xfrm>
        </p:spPr>
        <p:txBody>
          <a:bodyPr/>
          <a:lstStyle/>
          <a:p>
            <a:r>
              <a:rPr lang="en-US" dirty="0" smtClean="0"/>
              <a:t>Atoms have a </a:t>
            </a:r>
            <a:r>
              <a:rPr lang="en-US" b="1" dirty="0" smtClean="0">
                <a:solidFill>
                  <a:srgbClr val="FFFF00"/>
                </a:solidFill>
              </a:rPr>
              <a:t>neutral charge </a:t>
            </a:r>
            <a:r>
              <a:rPr lang="en-US" dirty="0" smtClean="0"/>
              <a:t>because the # of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				       </a:t>
            </a:r>
            <a:r>
              <a:rPr lang="en-US" b="1" dirty="0" smtClean="0">
                <a:solidFill>
                  <a:srgbClr val="00FF00"/>
                </a:solidFill>
              </a:rPr>
              <a:t>protons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rgbClr val="FF0066"/>
                </a:solidFill>
              </a:rPr>
              <a:t>electrons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9100" y="1706562"/>
            <a:ext cx="5372100" cy="4876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2125662"/>
            <a:ext cx="4419600" cy="40005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2611997"/>
            <a:ext cx="3429000" cy="298076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3322450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46783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19351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3500" y="3849126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2396844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2502179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3700" y="5960315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55927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2900" y="46783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52117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3900" y="3747153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3253" y="3770685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00700" y="3911879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22794" y="2936968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6800" y="2246685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76700" y="17446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69024" y="15160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9800" y="1574333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95400" y="1955333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1500" y="2762156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7688" y="54022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47800" y="6023068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00300" y="6339074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0001" y="6294250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62500" y="5769815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34000" y="5021262"/>
            <a:ext cx="381000" cy="3810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39036" y="38401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24200" y="4496825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469777" y="4344426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18230" y="48688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48536" y="50212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73823" y="4992126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48100" y="30019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114800" y="3596994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28800" y="44497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28800" y="33829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63589" y="33067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64124" y="39163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485900" y="38401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552700" y="378077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019300" y="2930245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54089" y="284732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33700" y="2692679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70730" y="2833873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857500" y="321263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68490" y="3322450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57600" y="3743791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505200" y="4171856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29100" y="4068762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86200" y="4534926"/>
            <a:ext cx="381000" cy="3810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173942" y="4310808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162735" y="49181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10753" y="34210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57817" y="50212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52164" y="46402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56965" y="4225644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73823" y="4537167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877235" y="4082209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018430" y="322608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590800" y="33067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270313" y="2932485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3518" y="2780084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683124" y="412703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572435" y="30019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06053" y="3687761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377019" y="36877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05300" y="4292879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810000" y="4877825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51313" y="4003766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279277" y="3802062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66900" y="3616044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165" y="152400"/>
            <a:ext cx="8229600" cy="639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Charge of An Atom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52400" y="1265235"/>
            <a:ext cx="8305800" cy="51355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000" dirty="0" smtClean="0">
                <a:cs typeface="Segoe UI" pitchFamily="34" charset="0"/>
              </a:rPr>
              <a:t>IF…	</a:t>
            </a:r>
            <a:r>
              <a:rPr lang="en-US" sz="3000" b="1" dirty="0" smtClean="0">
                <a:cs typeface="Segoe UI" pitchFamily="34" charset="0"/>
              </a:rPr>
              <a:t># of protons</a:t>
            </a:r>
            <a:r>
              <a:rPr lang="en-US" sz="6000" b="1" dirty="0" smtClean="0">
                <a:cs typeface="Segoe UI" pitchFamily="34" charset="0"/>
              </a:rPr>
              <a:t> = </a:t>
            </a:r>
            <a:r>
              <a:rPr lang="en-US" sz="3000" b="1" dirty="0" smtClean="0">
                <a:cs typeface="Segoe UI" pitchFamily="34" charset="0"/>
              </a:rPr>
              <a:t># of </a:t>
            </a:r>
            <a:r>
              <a:rPr lang="en-US" sz="3000" b="1" dirty="0" smtClean="0">
                <a:cs typeface="Segoe UI" pitchFamily="34" charset="0"/>
              </a:rPr>
              <a:t>electrons</a:t>
            </a:r>
            <a:endParaRPr lang="en-US" sz="3000" b="1" dirty="0" smtClean="0">
              <a:cs typeface="Segoe U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sz="3000" dirty="0">
                <a:cs typeface="Segoe UI" pitchFamily="34" charset="0"/>
              </a:rPr>
              <a:t>t</a:t>
            </a:r>
            <a:r>
              <a:rPr lang="en-US" sz="3000" dirty="0" smtClean="0">
                <a:cs typeface="Segoe UI" pitchFamily="34" charset="0"/>
              </a:rPr>
              <a:t>he atom becomes an </a:t>
            </a:r>
            <a:r>
              <a:rPr lang="en-US" sz="3000" b="1" dirty="0" smtClean="0">
                <a:solidFill>
                  <a:srgbClr val="FFFF00"/>
                </a:solidFill>
                <a:cs typeface="Segoe UI" pitchFamily="34" charset="0"/>
              </a:rPr>
              <a:t>ION</a:t>
            </a: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endParaRPr lang="en-US" sz="3000" b="1" dirty="0">
              <a:solidFill>
                <a:srgbClr val="FFFF00"/>
              </a:solidFill>
              <a:cs typeface="Segoe UI" pitchFamily="34" charset="0"/>
            </a:endParaRPr>
          </a:p>
          <a:p>
            <a:pPr marL="173038" lvl="0" indent="-173038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sz="3000" b="1" u="sng" dirty="0" smtClean="0">
                <a:solidFill>
                  <a:srgbClr val="00FF00"/>
                </a:solidFill>
                <a:cs typeface="Segoe UI" pitchFamily="34" charset="0"/>
              </a:rPr>
              <a:t>ion</a:t>
            </a:r>
            <a:r>
              <a:rPr lang="en-US" sz="3000" b="1" dirty="0" smtClean="0">
                <a:solidFill>
                  <a:srgbClr val="FFFF00"/>
                </a:solidFill>
                <a:cs typeface="Segoe UI" pitchFamily="34" charset="0"/>
              </a:rPr>
              <a:t> </a:t>
            </a:r>
            <a:r>
              <a:rPr lang="en-US" sz="3000" b="1" dirty="0" smtClean="0">
                <a:cs typeface="Segoe UI" pitchFamily="34" charset="0"/>
              </a:rPr>
              <a:t>– </a:t>
            </a:r>
            <a:r>
              <a:rPr lang="en-US" sz="3000" dirty="0" smtClean="0">
                <a:cs typeface="Segoe UI" pitchFamily="34" charset="0"/>
              </a:rPr>
              <a:t>charged particle that forms when an atom or group of atoms gains or loses one or more electrons</a:t>
            </a:r>
            <a:endParaRPr lang="en-US" sz="3000" b="1" dirty="0" smtClean="0">
              <a:cs typeface="Segoe UI" pitchFamily="34" charset="0"/>
            </a:endParaRPr>
          </a:p>
        </p:txBody>
      </p:sp>
      <p:sp>
        <p:nvSpPr>
          <p:cNvPr id="9" name="Oval Callout 8">
            <a:hlinkClick r:id="rId2"/>
          </p:cNvPr>
          <p:cNvSpPr/>
          <p:nvPr/>
        </p:nvSpPr>
        <p:spPr>
          <a:xfrm>
            <a:off x="7315200" y="152400"/>
            <a:ext cx="1524000" cy="990600"/>
          </a:xfrm>
          <a:prstGeom prst="wedgeEllipseCallout">
            <a:avLst/>
          </a:prstGeom>
          <a:solidFill>
            <a:srgbClr val="00B0F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BrainPOP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Ions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352800" y="1447800"/>
            <a:ext cx="152400" cy="487365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If # protons </a:t>
            </a:r>
            <a:r>
              <a:rPr lang="en-US" sz="3600" b="1" dirty="0" smtClean="0">
                <a:solidFill>
                  <a:srgbClr val="FFFF00"/>
                </a:solidFill>
              </a:rPr>
              <a:t>&gt;</a:t>
            </a:r>
            <a:r>
              <a:rPr lang="en-US" sz="3600" dirty="0" smtClean="0">
                <a:solidFill>
                  <a:schemeClr val="tx1"/>
                </a:solidFill>
              </a:rPr>
              <a:t> # electrons = </a:t>
            </a:r>
            <a:r>
              <a:rPr lang="en-US" sz="3600" b="1" dirty="0" smtClean="0">
                <a:solidFill>
                  <a:srgbClr val="00FF00"/>
                </a:solidFill>
              </a:rPr>
              <a:t>positive charge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					atom </a:t>
            </a:r>
            <a:r>
              <a:rPr lang="en-US" sz="3600" b="1" dirty="0" smtClean="0">
                <a:solidFill>
                  <a:srgbClr val="00FF00"/>
                </a:solidFill>
              </a:rPr>
              <a:t>loses electron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3600" b="1" dirty="0" smtClean="0">
                <a:solidFill>
                  <a:srgbClr val="00FF00"/>
                </a:solidFill>
              </a:rPr>
              <a:t>						CATION</a:t>
            </a:r>
            <a:endParaRPr lang="en-US" sz="3600" b="1" dirty="0">
              <a:solidFill>
                <a:srgbClr val="00FF00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 smtClean="0">
                <a:solidFill>
                  <a:schemeClr val="tx1"/>
                </a:solidFill>
              </a:rPr>
              <a:t>If # </a:t>
            </a:r>
            <a:r>
              <a:rPr lang="en-US" sz="3600" dirty="0" smtClean="0">
                <a:solidFill>
                  <a:schemeClr val="tx1"/>
                </a:solidFill>
              </a:rPr>
              <a:t>protons </a:t>
            </a:r>
            <a:r>
              <a:rPr lang="en-US" sz="3600" b="1" dirty="0" smtClean="0">
                <a:solidFill>
                  <a:srgbClr val="FFFF00"/>
                </a:solidFill>
              </a:rPr>
              <a:t>&lt; </a:t>
            </a:r>
            <a:r>
              <a:rPr lang="en-US" sz="3600" dirty="0" smtClean="0">
                <a:solidFill>
                  <a:schemeClr val="tx1"/>
                </a:solidFill>
              </a:rPr>
              <a:t># </a:t>
            </a:r>
            <a:r>
              <a:rPr lang="en-US" sz="3600" dirty="0" smtClean="0">
                <a:solidFill>
                  <a:schemeClr val="tx1"/>
                </a:solidFill>
              </a:rPr>
              <a:t>electrons </a:t>
            </a:r>
            <a:r>
              <a:rPr lang="en-US" sz="3600" dirty="0" smtClean="0">
                <a:solidFill>
                  <a:schemeClr val="tx1"/>
                </a:solidFill>
              </a:rPr>
              <a:t>= </a:t>
            </a:r>
            <a:r>
              <a:rPr lang="en-US" sz="3600" b="1" dirty="0" smtClean="0">
                <a:solidFill>
                  <a:srgbClr val="FF0066"/>
                </a:solidFill>
              </a:rPr>
              <a:t>negative charge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dirty="0" smtClean="0">
                <a:solidFill>
                  <a:schemeClr val="tx1"/>
                </a:solidFill>
              </a:rPr>
              <a:t>tom </a:t>
            </a:r>
            <a:r>
              <a:rPr lang="en-US" sz="3600" b="1" dirty="0" smtClean="0">
                <a:solidFill>
                  <a:srgbClr val="FF0066"/>
                </a:solidFill>
              </a:rPr>
              <a:t>gains electron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rgbClr val="FF0066"/>
                </a:solidFill>
              </a:rPr>
              <a:t>ANION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Charge of An Atom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altered-states.net/barry/update298/Negative-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3124200" cy="2357352"/>
          </a:xfrm>
          <a:prstGeom prst="rect">
            <a:avLst/>
          </a:prstGeom>
          <a:noFill/>
        </p:spPr>
      </p:pic>
      <p:pic>
        <p:nvPicPr>
          <p:cNvPr id="4100" name="Picture 4" descr="http://altered-states.net/barry/update298/Positive-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2819400" cy="222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Ions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00FF00"/>
                </a:solidFill>
              </a:rPr>
              <a:t>CATION (+)</a:t>
            </a:r>
            <a:endParaRPr lang="en-US" sz="3200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smtClean="0">
                          <a:latin typeface="Cambria Math"/>
                        </a:rPr>
                        <m:t>𝐂𝐚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200" b="1">
                          <a:latin typeface="Cambria Math"/>
                        </a:rPr>
                        <m:t>𝐞</m:t>
                      </m:r>
                      <m:r>
                        <a:rPr lang="en-US" sz="3200" b="1" baseline="300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 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</m:t>
                      </m:r>
                      <m:r>
                        <a:rPr lang="en-US" sz="3200" b="1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3200" b="1" baseline="30000" dirty="0"/>
              </a:p>
              <a:p>
                <a:pPr marL="0" indent="0">
                  <a:buNone/>
                </a:pPr>
                <a:r>
                  <a:rPr lang="en-US" sz="3200" b="1" dirty="0">
                    <a:latin typeface="Cambria Math"/>
                  </a:rPr>
                  <a:t/>
                </a:r>
                <a:br>
                  <a:rPr lang="en-US" sz="3200" b="1" dirty="0">
                    <a:latin typeface="Cambria Math"/>
                  </a:rPr>
                </a:br>
                <a:endParaRPr lang="en-US" sz="3200" b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</a:rPr>
                        <m:t>𝐂𝐚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</a:rPr>
                        <m:t>𝟐𝐞</m:t>
                      </m:r>
                      <m:r>
                        <a:rPr lang="en-US" sz="3200" b="1" i="0" baseline="30000" smtClean="0">
                          <a:latin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</a:rPr>
                        <m:t> 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</m:t>
                      </m:r>
                      <m:r>
                        <a:rPr lang="en-US" sz="3200" b="1" i="0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200" b="1" i="0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3200" b="1" baseline="30000" dirty="0" smtClean="0"/>
              </a:p>
              <a:p>
                <a:pPr marL="0" indent="0">
                  <a:buNone/>
                </a:pPr>
                <a:r>
                  <a:rPr lang="en-US" sz="3200" b="1" baseline="30000" dirty="0" smtClean="0"/>
                  <a:t/>
                </a:r>
                <a:br>
                  <a:rPr lang="en-US" sz="3200" b="1" baseline="30000" dirty="0" smtClean="0"/>
                </a:br>
                <a:endParaRPr lang="en-US" sz="3200" b="1" baseline="30000" dirty="0" smtClean="0"/>
              </a:p>
              <a:p>
                <a:pPr marL="0" indent="0">
                  <a:buNone/>
                </a:pPr>
                <a:endParaRPr lang="en-US" sz="3200" b="1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/>
                        </a:rPr>
                        <m:t>𝐂𝐚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200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200" b="1">
                          <a:latin typeface="Cambria Math"/>
                        </a:rPr>
                        <m:t>𝐞</m:t>
                      </m:r>
                      <m:r>
                        <a:rPr lang="en-US" sz="3200" b="1" baseline="300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 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</m:t>
                      </m:r>
                      <m:r>
                        <a:rPr lang="en-US" sz="3200" b="1" i="0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200" b="1" baseline="3000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3200" b="1" baseline="30000" dirty="0"/>
              </a:p>
              <a:p>
                <a:pPr marL="0" indent="0">
                  <a:buNone/>
                </a:pPr>
                <a:endParaRPr lang="en-US" sz="3200" b="1" baseline="30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 smtClean="0">
                <a:solidFill>
                  <a:srgbClr val="FF0066"/>
                </a:solidFill>
              </a:rPr>
              <a:t>ANION (-)</a:t>
            </a:r>
            <a:endParaRPr lang="en-US" sz="3200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/>
                        </a:rPr>
                        <m:t>𝐂𝐚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200" b="1">
                          <a:latin typeface="Cambria Math"/>
                        </a:rPr>
                        <m:t>𝐞</m:t>
                      </m:r>
                      <m:r>
                        <a:rPr lang="en-US" sz="3200" b="1" baseline="300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 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</m:t>
                      </m:r>
                      <m:r>
                        <a:rPr lang="en-US" sz="3200" b="1" i="1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r>
                  <a:rPr lang="en-US" sz="3200" b="1" dirty="0">
                    <a:latin typeface="Cambria Math"/>
                  </a:rPr>
                  <a:t/>
                </a:r>
                <a:br>
                  <a:rPr lang="en-US" sz="3200" b="1" dirty="0">
                    <a:latin typeface="Cambria Math"/>
                  </a:rPr>
                </a:br>
                <a:endParaRPr lang="en-US" sz="3200" b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3200" b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/>
                        </a:rPr>
                        <m:t>𝐂𝐚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>
                          <a:latin typeface="Cambria Math"/>
                        </a:rPr>
                        <m:t>𝟐𝐞</m:t>
                      </m:r>
                      <m:r>
                        <a:rPr lang="en-US" sz="3200" b="1" baseline="300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 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𝐂𝐚𝟐</m:t>
                      </m:r>
                      <m:r>
                        <a:rPr lang="en-US" sz="3200" b="1" i="1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3200" b="1" baseline="30000" dirty="0"/>
              </a:p>
              <a:p>
                <a:pPr marL="0" indent="0">
                  <a:buNone/>
                </a:pPr>
                <a:r>
                  <a:rPr lang="en-US" sz="3200" b="1" baseline="30000" dirty="0"/>
                  <a:t/>
                </a:r>
                <a:br>
                  <a:rPr lang="en-US" sz="3200" b="1" baseline="30000" dirty="0"/>
                </a:br>
                <a:endParaRPr lang="en-US" sz="3200" b="1" baseline="30000" dirty="0"/>
              </a:p>
              <a:p>
                <a:pPr marL="0" indent="0">
                  <a:buNone/>
                </a:pPr>
                <a:endParaRPr lang="en-US" sz="3200" b="1" baseline="30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/>
                        </a:rPr>
                        <m:t>𝐂𝐚</m:t>
                      </m:r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3200" b="1">
                          <a:latin typeface="Cambria Math"/>
                        </a:rPr>
                        <m:t>𝐞</m:t>
                      </m:r>
                      <m:r>
                        <a:rPr lang="en-US" sz="3200" b="1" baseline="300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 </m:t>
                      </m:r>
                      <m:r>
                        <a:rPr lang="en-US" sz="3200" b="1">
                          <a:latin typeface="Cambria Math"/>
                          <a:ea typeface="Cambria Math"/>
                        </a:rPr>
                        <m:t>→  </m:t>
                      </m:r>
                      <m:r>
                        <a:rPr lang="en-US" sz="3200" b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𝐂𝐚𝟑</m:t>
                      </m:r>
                      <m:r>
                        <a:rPr lang="en-US" sz="3200" b="1" i="1" baseline="3000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3200" b="1" baseline="30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4497388" y="1615281"/>
            <a:ext cx="37306" cy="48617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5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Are All Atoms of an Element the Same?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763000" cy="50593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Not Necessarily!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Ions</a:t>
            </a:r>
            <a:r>
              <a:rPr lang="en-US" dirty="0" smtClean="0"/>
              <a:t> – unequal # of  </a:t>
            </a:r>
            <a:r>
              <a:rPr lang="en-US" dirty="0" smtClean="0">
                <a:solidFill>
                  <a:srgbClr val="FFFF00"/>
                </a:solidFill>
              </a:rPr>
              <a:t>protons and electrons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Isotopes</a:t>
            </a:r>
            <a:r>
              <a:rPr lang="en-US" dirty="0" smtClean="0"/>
              <a:t> – unequal # of </a:t>
            </a:r>
            <a:r>
              <a:rPr lang="en-US" dirty="0" smtClean="0">
                <a:solidFill>
                  <a:srgbClr val="FFFF00"/>
                </a:solidFill>
              </a:rPr>
              <a:t>protons and neutrons</a:t>
            </a:r>
          </a:p>
          <a:p>
            <a:pPr lvl="1">
              <a:lnSpc>
                <a:spcPct val="90000"/>
              </a:lnSpc>
            </a:pPr>
            <a:endParaRPr lang="en-US" u="sng" dirty="0"/>
          </a:p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00FF00"/>
                </a:solidFill>
              </a:rPr>
              <a:t>isotope</a:t>
            </a:r>
            <a:r>
              <a:rPr lang="en-US" sz="2800" dirty="0" smtClean="0"/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atoms with the </a:t>
            </a:r>
            <a:r>
              <a:rPr lang="en-US" sz="2800" dirty="0" smtClean="0">
                <a:solidFill>
                  <a:srgbClr val="FFFF00"/>
                </a:solidFill>
              </a:rPr>
              <a:t>same number of protons </a:t>
            </a:r>
            <a:r>
              <a:rPr lang="en-US" sz="2800" dirty="0" smtClean="0"/>
              <a:t>(same element) but with </a:t>
            </a:r>
            <a:r>
              <a:rPr lang="en-US" sz="2800" dirty="0" smtClean="0">
                <a:solidFill>
                  <a:srgbClr val="FFFF00"/>
                </a:solidFill>
              </a:rPr>
              <a:t>different numbers of neutrons</a:t>
            </a:r>
            <a:r>
              <a:rPr lang="en-US" sz="2800" dirty="0" smtClean="0"/>
              <a:t> (different masses)</a:t>
            </a: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In an </a:t>
            </a:r>
            <a:r>
              <a:rPr lang="en-US" sz="2800" dirty="0" smtClean="0"/>
              <a:t>isotope: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# </a:t>
            </a:r>
            <a:r>
              <a:rPr lang="en-US" sz="2400" dirty="0"/>
              <a:t>of protons </a:t>
            </a:r>
            <a:r>
              <a:rPr lang="en-US" sz="2400" dirty="0" smtClean="0">
                <a:solidFill>
                  <a:srgbClr val="FFFF00"/>
                </a:solidFill>
              </a:rPr>
              <a:t>always </a:t>
            </a:r>
            <a:r>
              <a:rPr lang="en-US" sz="2400" dirty="0">
                <a:solidFill>
                  <a:srgbClr val="FFFF00"/>
                </a:solidFill>
              </a:rPr>
              <a:t>remains the </a:t>
            </a:r>
            <a:r>
              <a:rPr lang="en-US" sz="2400" dirty="0" smtClean="0">
                <a:solidFill>
                  <a:srgbClr val="FFFF00"/>
                </a:solidFill>
              </a:rPr>
              <a:t>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# of </a:t>
            </a:r>
            <a:r>
              <a:rPr lang="en-US" sz="2400" dirty="0"/>
              <a:t>neutrons </a:t>
            </a:r>
            <a:r>
              <a:rPr lang="en-US" sz="2400" dirty="0" smtClean="0">
                <a:solidFill>
                  <a:srgbClr val="FFFF00"/>
                </a:solidFill>
              </a:rPr>
              <a:t>changes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800" u="sng" dirty="0" smtClean="0"/>
          </a:p>
          <a:p>
            <a:pPr>
              <a:lnSpc>
                <a:spcPct val="90000"/>
              </a:lnSpc>
            </a:pPr>
            <a:endParaRPr lang="en-US" sz="2800" u="sng" dirty="0"/>
          </a:p>
        </p:txBody>
      </p:sp>
      <p:sp>
        <p:nvSpPr>
          <p:cNvPr id="5" name="Oval Callout 4">
            <a:hlinkClick r:id="rId2"/>
          </p:cNvPr>
          <p:cNvSpPr/>
          <p:nvPr/>
        </p:nvSpPr>
        <p:spPr>
          <a:xfrm>
            <a:off x="7467600" y="990600"/>
            <a:ext cx="1524000" cy="990600"/>
          </a:xfrm>
          <a:prstGeom prst="wedgeEllipse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BrainPOP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Isotopes</a:t>
            </a:r>
          </a:p>
        </p:txBody>
      </p:sp>
    </p:spTree>
    <p:extLst>
      <p:ext uri="{BB962C8B-B14F-4D97-AF65-F5344CB8AC3E}">
        <p14:creationId xmlns:p14="http://schemas.microsoft.com/office/powerpoint/2010/main" val="24200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3976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Looks of an Isotope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613647"/>
            <a:ext cx="4648200" cy="2590800"/>
            <a:chOff x="144" y="1632"/>
            <a:chExt cx="2928" cy="163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1680"/>
              <a:ext cx="1728" cy="1584"/>
              <a:chOff x="1872" y="2544"/>
              <a:chExt cx="1728" cy="1584"/>
            </a:xfrm>
          </p:grpSpPr>
          <p:sp>
            <p:nvSpPr>
              <p:cNvPr id="438277" name="Oval 5"/>
              <p:cNvSpPr>
                <a:spLocks noChangeArrowheads="1"/>
              </p:cNvSpPr>
              <p:nvPr/>
            </p:nvSpPr>
            <p:spPr bwMode="auto">
              <a:xfrm>
                <a:off x="1872" y="2544"/>
                <a:ext cx="1728" cy="1584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278" name="Oval 6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440" cy="12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8279" name="Oval 7"/>
            <p:cNvSpPr>
              <a:spLocks noChangeArrowheads="1"/>
            </p:cNvSpPr>
            <p:nvPr/>
          </p:nvSpPr>
          <p:spPr bwMode="auto">
            <a:xfrm>
              <a:off x="912" y="2400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0" name="Line 8"/>
            <p:cNvSpPr>
              <a:spLocks noChangeShapeType="1"/>
            </p:cNvSpPr>
            <p:nvPr/>
          </p:nvSpPr>
          <p:spPr bwMode="auto">
            <a:xfrm flipV="1">
              <a:off x="1104" y="1872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8281" name="Text Box 9"/>
            <p:cNvSpPr txBox="1">
              <a:spLocks noChangeArrowheads="1"/>
            </p:cNvSpPr>
            <p:nvPr/>
          </p:nvSpPr>
          <p:spPr bwMode="auto">
            <a:xfrm>
              <a:off x="1680" y="163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Proton</a:t>
              </a:r>
            </a:p>
          </p:txBody>
        </p:sp>
        <p:sp>
          <p:nvSpPr>
            <p:cNvPr id="438282" name="Oval 10"/>
            <p:cNvSpPr>
              <a:spLocks noChangeArrowheads="1"/>
            </p:cNvSpPr>
            <p:nvPr/>
          </p:nvSpPr>
          <p:spPr bwMode="auto">
            <a:xfrm>
              <a:off x="1776" y="26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3" name="Line 11"/>
            <p:cNvSpPr>
              <a:spLocks noChangeShapeType="1"/>
            </p:cNvSpPr>
            <p:nvPr/>
          </p:nvSpPr>
          <p:spPr bwMode="auto">
            <a:xfrm>
              <a:off x="1872" y="268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8284" name="Text Box 12"/>
            <p:cNvSpPr txBox="1">
              <a:spLocks noChangeArrowheads="1"/>
            </p:cNvSpPr>
            <p:nvPr/>
          </p:nvSpPr>
          <p:spPr bwMode="auto">
            <a:xfrm>
              <a:off x="2208" y="249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Electron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00600" y="1689847"/>
            <a:ext cx="2743200" cy="2514600"/>
            <a:chOff x="1872" y="2544"/>
            <a:chExt cx="1728" cy="1584"/>
          </a:xfrm>
        </p:grpSpPr>
        <p:sp>
          <p:nvSpPr>
            <p:cNvPr id="438286" name="Oval 14"/>
            <p:cNvSpPr>
              <a:spLocks noChangeArrowheads="1"/>
            </p:cNvSpPr>
            <p:nvPr/>
          </p:nvSpPr>
          <p:spPr bwMode="auto">
            <a:xfrm>
              <a:off x="1872" y="2544"/>
              <a:ext cx="1728" cy="158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7" name="Oval 15"/>
            <p:cNvSpPr>
              <a:spLocks noChangeArrowheads="1"/>
            </p:cNvSpPr>
            <p:nvPr/>
          </p:nvSpPr>
          <p:spPr bwMode="auto">
            <a:xfrm>
              <a:off x="2016" y="2688"/>
              <a:ext cx="1440" cy="12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88" name="Line 16"/>
          <p:cNvSpPr>
            <a:spLocks noChangeShapeType="1"/>
          </p:cNvSpPr>
          <p:nvPr/>
        </p:nvSpPr>
        <p:spPr bwMode="auto">
          <a:xfrm flipV="1">
            <a:off x="6324600" y="1994647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7239000" y="1613647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Proton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7391400" y="321384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>
            <a:off x="7543800" y="329004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292" name="Text Box 20"/>
          <p:cNvSpPr txBox="1">
            <a:spLocks noChangeArrowheads="1"/>
          </p:cNvSpPr>
          <p:nvPr/>
        </p:nvSpPr>
        <p:spPr bwMode="auto">
          <a:xfrm>
            <a:off x="8077200" y="298524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</a:t>
            </a:r>
          </a:p>
        </p:txBody>
      </p:sp>
      <p:sp>
        <p:nvSpPr>
          <p:cNvPr id="438293" name="Text Box 21"/>
          <p:cNvSpPr txBox="1">
            <a:spLocks noChangeArrowheads="1"/>
          </p:cNvSpPr>
          <p:nvPr/>
        </p:nvSpPr>
        <p:spPr bwMode="auto">
          <a:xfrm>
            <a:off x="0" y="4433047"/>
            <a:ext cx="3733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This is a Hydrogen Atom</a:t>
            </a:r>
          </a:p>
        </p:txBody>
      </p:sp>
      <p:sp>
        <p:nvSpPr>
          <p:cNvPr id="438294" name="Text Box 22"/>
          <p:cNvSpPr txBox="1">
            <a:spLocks noChangeArrowheads="1"/>
          </p:cNvSpPr>
          <p:nvPr/>
        </p:nvSpPr>
        <p:spPr bwMode="auto">
          <a:xfrm>
            <a:off x="4724400" y="4433047"/>
            <a:ext cx="3733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This is a Hydrogen Atom Isotope</a:t>
            </a:r>
          </a:p>
        </p:txBody>
      </p:sp>
      <p:sp>
        <p:nvSpPr>
          <p:cNvPr id="438295" name="Oval 23"/>
          <p:cNvSpPr>
            <a:spLocks noChangeArrowheads="1"/>
          </p:cNvSpPr>
          <p:nvPr/>
        </p:nvSpPr>
        <p:spPr bwMode="auto">
          <a:xfrm>
            <a:off x="6096000" y="2985247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324600" y="2756647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7" name="Oval 25"/>
          <p:cNvSpPr>
            <a:spLocks noChangeArrowheads="1"/>
          </p:cNvSpPr>
          <p:nvPr/>
        </p:nvSpPr>
        <p:spPr bwMode="auto">
          <a:xfrm>
            <a:off x="6019800" y="2832847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7620000" y="2451847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Neutron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533400" y="5118847"/>
            <a:ext cx="8610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isotope has 2 particles which means it has greater mass.</a:t>
            </a:r>
          </a:p>
        </p:txBody>
      </p:sp>
    </p:spTree>
    <p:extLst>
      <p:ext uri="{BB962C8B-B14F-4D97-AF65-F5344CB8AC3E}">
        <p14:creationId xmlns:p14="http://schemas.microsoft.com/office/powerpoint/2010/main" val="22318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Properties of Isotopes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element has a limited number of isotopes that occur </a:t>
            </a:r>
            <a:r>
              <a:rPr lang="en-US" dirty="0" smtClean="0"/>
              <a:t>naturally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sotopes share almost all of the same physical and chemical characteristics</a:t>
            </a:r>
          </a:p>
          <a:p>
            <a:endParaRPr lang="en-US" dirty="0" smtClean="0"/>
          </a:p>
          <a:p>
            <a:r>
              <a:rPr lang="en-US" dirty="0" smtClean="0"/>
              <a:t>example: oxygen isotopes are colorless, odorless gases at room temperature (physical)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609600"/>
            <a:ext cx="9220200" cy="639763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B0F0"/>
                </a:solidFill>
              </a:rPr>
              <a:t>How</a:t>
            </a:r>
            <a:r>
              <a:rPr lang="en-US" b="1" dirty="0">
                <a:solidFill>
                  <a:srgbClr val="00B0F0"/>
                </a:solidFill>
              </a:rPr>
              <a:t> Can We Tell One Isotope from </a:t>
            </a:r>
            <a:r>
              <a:rPr lang="en-US" b="1" dirty="0" smtClean="0">
                <a:solidFill>
                  <a:srgbClr val="00B0F0"/>
                </a:solidFill>
              </a:rPr>
              <a:t>Another</a:t>
            </a:r>
            <a:r>
              <a:rPr lang="en-US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3440"/>
            <a:ext cx="8686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element has a mass number which identifies the isotope of the element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FF00"/>
                </a:solidFill>
              </a:rPr>
              <a:t>m</a:t>
            </a:r>
            <a:r>
              <a:rPr lang="en-US" dirty="0" smtClean="0">
                <a:solidFill>
                  <a:srgbClr val="00FF00"/>
                </a:solidFill>
              </a:rPr>
              <a:t>ass </a:t>
            </a:r>
            <a:r>
              <a:rPr lang="en-US" dirty="0">
                <a:solidFill>
                  <a:srgbClr val="00FF00"/>
                </a:solidFill>
              </a:rPr>
              <a:t>number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protons + neutrons</a:t>
            </a:r>
            <a:r>
              <a:rPr lang="en-US" dirty="0"/>
              <a:t> in an </a:t>
            </a:r>
            <a:r>
              <a:rPr lang="en-US" dirty="0" smtClean="0"/>
              <a:t>atom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mass numbers are typically not found on the periodic table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" y="5181600"/>
            <a:ext cx="34480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4559300"/>
            <a:ext cx="528828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59DFF-5CB2-4874-AADB-9CD9AD08B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344</Words>
  <Application>Microsoft Office PowerPoint</Application>
  <PresentationFormat>On-screen Show (4:3)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Cambria Math</vt:lpstr>
      <vt:lpstr>Segoe UI</vt:lpstr>
      <vt:lpstr>Office Theme</vt:lpstr>
      <vt:lpstr>Ions &amp; Isotopes</vt:lpstr>
      <vt:lpstr>Reminder…</vt:lpstr>
      <vt:lpstr>Charge of An Atom</vt:lpstr>
      <vt:lpstr>Charge of An Atom</vt:lpstr>
      <vt:lpstr>Ions</vt:lpstr>
      <vt:lpstr>Are All Atoms of an Element the Same?</vt:lpstr>
      <vt:lpstr>Looks of an Isotope</vt:lpstr>
      <vt:lpstr>Properties of Isotopes</vt:lpstr>
      <vt:lpstr>How Can We Tell One Isotope from Another?</vt:lpstr>
      <vt:lpstr>Naming Isotopes</vt:lpstr>
      <vt:lpstr>Atomic Mass vs Mass Number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Atom</dc:title>
  <dc:creator>Andrea</dc:creator>
  <cp:lastModifiedBy>Windows User</cp:lastModifiedBy>
  <cp:revision>48</cp:revision>
  <dcterms:created xsi:type="dcterms:W3CDTF">2010-10-12T23:10:41Z</dcterms:created>
  <dcterms:modified xsi:type="dcterms:W3CDTF">2012-10-05T13:21:54Z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TC101857284</vt:lpwstr>
  </property>
</Properties>
</file>