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5" r:id="rId5"/>
    <p:sldId id="269" r:id="rId6"/>
    <p:sldId id="262" r:id="rId7"/>
    <p:sldId id="268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6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2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8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1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8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3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13CF-5933-46E0-9C92-94D5DDBB05E4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10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Unit 2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Force &amp; Motion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Ch</a:t>
            </a:r>
            <a:r>
              <a:rPr lang="en-US" b="1" dirty="0" smtClean="0">
                <a:solidFill>
                  <a:srgbClr val="00B0F0"/>
                </a:solidFill>
              </a:rPr>
              <a:t> 6 Sec 4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Gravity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55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Gravity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rgbClr val="00FF00"/>
                </a:solidFill>
              </a:rPr>
              <a:t>g</a:t>
            </a:r>
            <a:r>
              <a:rPr lang="en-US" b="1" u="sng" dirty="0" smtClean="0">
                <a:solidFill>
                  <a:srgbClr val="00FF00"/>
                </a:solidFill>
              </a:rPr>
              <a:t>ravity</a:t>
            </a:r>
            <a:r>
              <a:rPr lang="en-US" dirty="0" smtClean="0"/>
              <a:t>  -  the attractive force between two objects based on their masses</a:t>
            </a:r>
            <a:endParaRPr lang="en-US" sz="2600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auses objects </a:t>
            </a:r>
            <a:r>
              <a:rPr lang="en-US" dirty="0"/>
              <a:t>to fall with an </a:t>
            </a:r>
            <a:r>
              <a:rPr lang="en-US" dirty="0">
                <a:solidFill>
                  <a:srgbClr val="FFFF00"/>
                </a:solidFill>
              </a:rPr>
              <a:t>acceleration of 9.8 </a:t>
            </a:r>
            <a:r>
              <a:rPr lang="en-US" dirty="0" smtClean="0">
                <a:solidFill>
                  <a:srgbClr val="FFFF00"/>
                </a:solidFill>
              </a:rPr>
              <a:t>m/s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</a:p>
          <a:p>
            <a:pPr lvl="1"/>
            <a:r>
              <a:rPr lang="en-US" dirty="0"/>
              <a:t>all matter is affected by gravity</a:t>
            </a:r>
          </a:p>
          <a:p>
            <a:pPr lvl="1"/>
            <a:r>
              <a:rPr lang="en-US" dirty="0"/>
              <a:t>all objects experience an </a:t>
            </a:r>
            <a:r>
              <a:rPr lang="en-US" dirty="0">
                <a:solidFill>
                  <a:srgbClr val="FFFF00"/>
                </a:solidFill>
              </a:rPr>
              <a:t>attraction </a:t>
            </a:r>
            <a:r>
              <a:rPr lang="en-US" dirty="0" smtClean="0">
                <a:solidFill>
                  <a:srgbClr val="FFFF00"/>
                </a:solidFill>
              </a:rPr>
              <a:t>toward </a:t>
            </a:r>
            <a:r>
              <a:rPr lang="en-US" dirty="0">
                <a:solidFill>
                  <a:srgbClr val="FFFF00"/>
                </a:solidFill>
              </a:rPr>
              <a:t>other </a:t>
            </a:r>
            <a:r>
              <a:rPr lang="en-US" dirty="0"/>
              <a:t>objects</a:t>
            </a:r>
          </a:p>
          <a:p>
            <a:pPr lvl="1"/>
            <a:r>
              <a:rPr lang="en-US" dirty="0" smtClean="0"/>
              <a:t>usually</a:t>
            </a:r>
            <a:r>
              <a:rPr lang="en-US" dirty="0"/>
              <a:t>, the force is too small to cause a force large enough to move objects toward each </a:t>
            </a:r>
            <a:r>
              <a:rPr lang="en-US" dirty="0" smtClean="0"/>
              <a:t>other</a:t>
            </a:r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s://encrypted-tbn1.gstatic.com/images?q=tbn:ANd9GcQ6Jf_XD-XgMxOlKFYVUgW0JpRe3UY178uITmKRH1VWo7TbD06p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5" y="5181600"/>
            <a:ext cx="28575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QlMKUjh5UCG16h_ZzUJPwjbvEb8ld7sCRCwOcTuwY4iTmZmlY9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778" y="4786313"/>
            <a:ext cx="1768022" cy="199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T4L0Bi3oEae9bShOfzH7WO25ZSsa4Th6XSe5F-gg8EGSWfngx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024437"/>
            <a:ext cx="2714625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4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F0"/>
                </a:solidFill>
              </a:rPr>
              <a:t>Law of Universal Gravitation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372600" cy="5715000"/>
          </a:xfrm>
        </p:spPr>
        <p:txBody>
          <a:bodyPr/>
          <a:lstStyle/>
          <a:p>
            <a:pPr eaLnBrk="1" hangingPunct="1"/>
            <a:r>
              <a:rPr lang="en-US" dirty="0" smtClean="0"/>
              <a:t>Law of Universal Gravitation: all objects in the universe attract each other through gravitational force</a:t>
            </a:r>
          </a:p>
          <a:p>
            <a:pPr lvl="1"/>
            <a:r>
              <a:rPr lang="en-US" dirty="0" smtClean="0"/>
              <a:t>size of the force depends on the </a:t>
            </a:r>
            <a:r>
              <a:rPr lang="en-US" b="1" dirty="0" smtClean="0">
                <a:solidFill>
                  <a:srgbClr val="FFFF00"/>
                </a:solidFill>
              </a:rPr>
              <a:t>masses of the objects</a:t>
            </a:r>
            <a:r>
              <a:rPr lang="en-US" dirty="0" smtClean="0"/>
              <a:t> and the </a:t>
            </a:r>
            <a:r>
              <a:rPr lang="en-US" b="1" dirty="0" smtClean="0">
                <a:solidFill>
                  <a:srgbClr val="FFFF00"/>
                </a:solidFill>
              </a:rPr>
              <a:t>distance between </a:t>
            </a:r>
            <a:r>
              <a:rPr lang="en-US" dirty="0" smtClean="0"/>
              <a:t>the objects</a:t>
            </a:r>
          </a:p>
        </p:txBody>
      </p:sp>
      <p:pic>
        <p:nvPicPr>
          <p:cNvPr id="2050" name="Picture 2" descr="https://encrypted-tbn1.gstatic.com/images?q=tbn:ANd9GcQQbY00btAjueCKAtDA_Bh9w2Qepjmbxanp3SqDuxg2jo0W3h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981" y="3810000"/>
            <a:ext cx="3343275" cy="332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64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3459163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 smtClean="0">
              <a:solidFill>
                <a:schemeClr val="accent1"/>
              </a:solidFill>
            </a:endParaRP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29" y="1923762"/>
            <a:ext cx="4026622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343400" y="1923762"/>
            <a:ext cx="480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Gravitational </a:t>
            </a:r>
            <a:r>
              <a:rPr lang="en-US" sz="2400" b="1" dirty="0"/>
              <a:t>force is </a:t>
            </a:r>
            <a:r>
              <a:rPr lang="en-US" sz="2400" b="1" dirty="0">
                <a:solidFill>
                  <a:srgbClr val="FFFF00"/>
                </a:solidFill>
              </a:rPr>
              <a:t>small</a:t>
            </a:r>
            <a:r>
              <a:rPr lang="en-US" sz="2400" b="1" dirty="0"/>
              <a:t> between objects that have </a:t>
            </a:r>
            <a:r>
              <a:rPr lang="en-US" sz="2400" b="1" dirty="0">
                <a:solidFill>
                  <a:srgbClr val="FFFF00"/>
                </a:solidFill>
              </a:rPr>
              <a:t>small masses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343400" y="3352800"/>
            <a:ext cx="480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Gravitational </a:t>
            </a:r>
            <a:r>
              <a:rPr lang="en-US" sz="2400" b="1" dirty="0"/>
              <a:t>force is </a:t>
            </a:r>
            <a:r>
              <a:rPr lang="en-US" sz="2400" b="1" dirty="0">
                <a:solidFill>
                  <a:srgbClr val="FFFF00"/>
                </a:solidFill>
              </a:rPr>
              <a:t>large</a:t>
            </a:r>
            <a:r>
              <a:rPr lang="en-US" sz="2400" b="1" dirty="0"/>
              <a:t> when the </a:t>
            </a:r>
            <a:r>
              <a:rPr lang="en-US" sz="2400" b="1" dirty="0">
                <a:solidFill>
                  <a:srgbClr val="FFFF00"/>
                </a:solidFill>
              </a:rPr>
              <a:t>mass of </a:t>
            </a:r>
            <a:r>
              <a:rPr lang="en-US" sz="2400" b="1" u="sng" dirty="0">
                <a:solidFill>
                  <a:srgbClr val="FFFF00"/>
                </a:solidFill>
              </a:rPr>
              <a:t>one or both</a:t>
            </a:r>
            <a:r>
              <a:rPr lang="en-US" sz="2400" b="1" dirty="0">
                <a:solidFill>
                  <a:srgbClr val="FFFF00"/>
                </a:solidFill>
              </a:rPr>
              <a:t> objects is large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914400"/>
            <a:ext cx="90235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gravitational </a:t>
            </a:r>
            <a:r>
              <a:rPr lang="en-US" sz="2800" dirty="0"/>
              <a:t>force between objects </a:t>
            </a:r>
            <a:r>
              <a:rPr lang="en-US" sz="2800" dirty="0">
                <a:solidFill>
                  <a:srgbClr val="FFFF00"/>
                </a:solidFill>
              </a:rPr>
              <a:t>increase as the masses of the objects </a:t>
            </a:r>
            <a:r>
              <a:rPr lang="en-US" sz="2800" dirty="0" smtClean="0">
                <a:solidFill>
                  <a:srgbClr val="FFFF00"/>
                </a:solidFill>
              </a:rPr>
              <a:t>increase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95864" y="4800600"/>
            <a:ext cx="88318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moon has less mass than the Earth, so it </a:t>
            </a:r>
            <a:r>
              <a:rPr lang="en-US" sz="2800" dirty="0" smtClean="0"/>
              <a:t>has less gravitational force</a:t>
            </a:r>
            <a:endParaRPr lang="en-US" sz="28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30942" y="-228600"/>
            <a:ext cx="8153400" cy="15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F0"/>
                </a:solidFill>
              </a:rPr>
              <a:t>Gravitational Force: Effect of Mass</a:t>
            </a:r>
          </a:p>
        </p:txBody>
      </p:sp>
    </p:spTree>
    <p:extLst>
      <p:ext uri="{BB962C8B-B14F-4D97-AF65-F5344CB8AC3E}">
        <p14:creationId xmlns:p14="http://schemas.microsoft.com/office/powerpoint/2010/main" val="137028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201" grpId="0"/>
      <p:bldP spid="8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3459163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134465" y="1923762"/>
            <a:ext cx="50095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Gravitational force is </a:t>
            </a:r>
            <a:r>
              <a:rPr lang="en-US" sz="2400" b="1" dirty="0">
                <a:solidFill>
                  <a:srgbClr val="FFFF00"/>
                </a:solidFill>
              </a:rPr>
              <a:t>strong</a:t>
            </a:r>
            <a:r>
              <a:rPr lang="en-US" sz="2400" b="1" dirty="0"/>
              <a:t> when the </a:t>
            </a:r>
            <a:r>
              <a:rPr lang="en-US" sz="2400" b="1" dirty="0">
                <a:solidFill>
                  <a:srgbClr val="FFFF00"/>
                </a:solidFill>
              </a:rPr>
              <a:t>distance </a:t>
            </a:r>
            <a:r>
              <a:rPr lang="en-US" sz="2400" b="1" dirty="0" smtClean="0"/>
              <a:t>between </a:t>
            </a:r>
            <a:r>
              <a:rPr lang="en-US" sz="2400" b="1" dirty="0"/>
              <a:t>two objects is </a:t>
            </a:r>
            <a:r>
              <a:rPr lang="en-US" sz="2400" b="1" u="sng" dirty="0">
                <a:solidFill>
                  <a:srgbClr val="FFFF00"/>
                </a:solidFill>
              </a:rPr>
              <a:t>small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134465" y="3352800"/>
            <a:ext cx="50095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Gravitational force is </a:t>
            </a:r>
            <a:r>
              <a:rPr lang="en-US" sz="2400" b="1" u="sng" dirty="0" smtClean="0">
                <a:solidFill>
                  <a:srgbClr val="FFFF00"/>
                </a:solidFill>
              </a:rPr>
              <a:t>weak </a:t>
            </a:r>
            <a:r>
              <a:rPr lang="en-US" sz="2400" b="1" dirty="0" smtClean="0"/>
              <a:t>when the </a:t>
            </a:r>
            <a:r>
              <a:rPr lang="en-US" sz="2400" b="1" dirty="0" smtClean="0">
                <a:solidFill>
                  <a:srgbClr val="FFFF00"/>
                </a:solidFill>
              </a:rPr>
              <a:t>distance</a:t>
            </a:r>
            <a:r>
              <a:rPr lang="en-US" sz="2400" b="1" dirty="0" smtClean="0"/>
              <a:t> between two objects is </a:t>
            </a:r>
            <a:r>
              <a:rPr lang="en-US" sz="2400" b="1" u="sng" dirty="0" smtClean="0">
                <a:solidFill>
                  <a:srgbClr val="FFFF00"/>
                </a:solidFill>
              </a:rPr>
              <a:t>large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14400"/>
            <a:ext cx="90235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gravitational </a:t>
            </a:r>
            <a:r>
              <a:rPr lang="en-US" sz="2800" dirty="0"/>
              <a:t>force between objects</a:t>
            </a:r>
            <a:r>
              <a:rPr lang="en-US" sz="2800" dirty="0">
                <a:solidFill>
                  <a:srgbClr val="FFFF00"/>
                </a:solidFill>
              </a:rPr>
              <a:t> decreases </a:t>
            </a:r>
            <a:r>
              <a:rPr lang="en-US" sz="2800" dirty="0"/>
              <a:t>as the </a:t>
            </a:r>
            <a:r>
              <a:rPr lang="en-US" sz="2800" dirty="0">
                <a:solidFill>
                  <a:srgbClr val="FFFF00"/>
                </a:solidFill>
              </a:rPr>
              <a:t>distance between the objects </a:t>
            </a:r>
            <a:r>
              <a:rPr lang="en-US" sz="2800" dirty="0" smtClean="0">
                <a:solidFill>
                  <a:srgbClr val="FFFF00"/>
                </a:solidFill>
              </a:rPr>
              <a:t>increases</a:t>
            </a:r>
            <a:endParaRPr lang="en-US" sz="2800" dirty="0">
              <a:solidFill>
                <a:srgbClr val="FFFF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5865" y="-228600"/>
            <a:ext cx="8927690" cy="15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F0"/>
                </a:solidFill>
              </a:rPr>
              <a:t>Gravitational Force: Effect of Distance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865" y="1905000"/>
            <a:ext cx="4038600" cy="241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826" y="4648200"/>
            <a:ext cx="44908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Venus and Earth have </a:t>
            </a:r>
            <a:r>
              <a:rPr lang="en-US" sz="2000" dirty="0" smtClean="0"/>
              <a:t>approximately </a:t>
            </a:r>
            <a:r>
              <a:rPr lang="en-US" sz="2000" dirty="0"/>
              <a:t>the same mass. </a:t>
            </a:r>
            <a:r>
              <a:rPr lang="en-US" sz="2000" dirty="0" smtClean="0"/>
              <a:t>But </a:t>
            </a:r>
            <a:r>
              <a:rPr lang="en-US" sz="2000" dirty="0"/>
              <a:t>because Venus is closer to </a:t>
            </a:r>
            <a:r>
              <a:rPr lang="en-US" sz="2000" dirty="0" smtClean="0"/>
              <a:t>the </a:t>
            </a:r>
            <a:r>
              <a:rPr lang="en-US" sz="2000" dirty="0"/>
              <a:t>sun, the gravitational </a:t>
            </a:r>
            <a:r>
              <a:rPr lang="en-US" sz="2000" dirty="0" smtClean="0"/>
              <a:t>force </a:t>
            </a:r>
            <a:r>
              <a:rPr lang="en-US" sz="2000" dirty="0"/>
              <a:t>between Venus and the sun is </a:t>
            </a:r>
            <a:r>
              <a:rPr lang="en-US" sz="2000" dirty="0" smtClean="0"/>
              <a:t>greater </a:t>
            </a:r>
            <a:r>
              <a:rPr lang="en-US" sz="2000" dirty="0"/>
              <a:t>than the gravitational </a:t>
            </a:r>
            <a:r>
              <a:rPr lang="en-US" sz="2000" dirty="0" smtClean="0"/>
              <a:t>force </a:t>
            </a:r>
            <a:r>
              <a:rPr lang="en-US" sz="2000" dirty="0"/>
              <a:t>between Earth and the sun.</a:t>
            </a:r>
          </a:p>
        </p:txBody>
      </p:sp>
      <p:pic>
        <p:nvPicPr>
          <p:cNvPr id="11" name="Picture 5" descr="http://my.hrw.com/sh2/sh07_10/student/images/hst/mot/hst_mot_021_a_p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183797"/>
            <a:ext cx="2169440" cy="256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6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201" grpId="0"/>
      <p:bldP spid="8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B0F0"/>
                </a:solidFill>
              </a:rPr>
              <a:t>Earth’s Gravitational Force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Earth has a </a:t>
            </a:r>
            <a:r>
              <a:rPr lang="en-US" dirty="0" smtClean="0">
                <a:solidFill>
                  <a:srgbClr val="FFFF00"/>
                </a:solidFill>
              </a:rPr>
              <a:t>large mass</a:t>
            </a:r>
            <a:r>
              <a:rPr lang="en-US" dirty="0" smtClean="0"/>
              <a:t>, so it has a </a:t>
            </a:r>
            <a:r>
              <a:rPr lang="en-US" dirty="0" smtClean="0">
                <a:solidFill>
                  <a:srgbClr val="FFFF00"/>
                </a:solidFill>
              </a:rPr>
              <a:t>large gravitational force</a:t>
            </a:r>
          </a:p>
          <a:p>
            <a:pPr eaLnBrk="1" hangingPunct="1"/>
            <a:r>
              <a:rPr lang="en-US" dirty="0" smtClean="0"/>
              <a:t>Earth’s gravitational force </a:t>
            </a:r>
            <a:r>
              <a:rPr lang="en-US" dirty="0" smtClean="0">
                <a:solidFill>
                  <a:srgbClr val="FFFF00"/>
                </a:solidFill>
              </a:rPr>
              <a:t>pulls everything toward the center of the Earth</a:t>
            </a:r>
          </a:p>
        </p:txBody>
      </p:sp>
      <p:pic>
        <p:nvPicPr>
          <p:cNvPr id="3076" name="Picture 4" descr="https://encrypted-tbn2.gstatic.com/images?q=tbn:ANd9GcSl4sN8_fqeq6I5vBhnNZ4yu_tIvdS74k5LX2lT5a841Y0SzDY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7199"/>
            <a:ext cx="4267200" cy="20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30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00B0F0"/>
                </a:solidFill>
              </a:rPr>
              <a:t>Weight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5410200" cy="5867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u="sng" dirty="0" smtClean="0">
                <a:solidFill>
                  <a:srgbClr val="00FF00"/>
                </a:solidFill>
              </a:rPr>
              <a:t>weight</a:t>
            </a:r>
            <a:r>
              <a:rPr lang="en-US" dirty="0" smtClean="0"/>
              <a:t> - a measure of gravitational force on an object</a:t>
            </a:r>
          </a:p>
          <a:p>
            <a:pPr lvl="1"/>
            <a:r>
              <a:rPr lang="en-US" dirty="0" smtClean="0"/>
              <a:t>value </a:t>
            </a:r>
            <a:r>
              <a:rPr lang="en-US" dirty="0" smtClean="0">
                <a:solidFill>
                  <a:srgbClr val="FFFF00"/>
                </a:solidFill>
              </a:rPr>
              <a:t>changes</a:t>
            </a:r>
            <a:r>
              <a:rPr lang="en-US" dirty="0" smtClean="0"/>
              <a:t> depending on </a:t>
            </a:r>
            <a:r>
              <a:rPr lang="en-US" dirty="0" smtClean="0">
                <a:solidFill>
                  <a:srgbClr val="FFFF00"/>
                </a:solidFill>
              </a:rPr>
              <a:t>location in universe</a:t>
            </a:r>
          </a:p>
          <a:p>
            <a:pPr eaLnBrk="1" hangingPunct="1"/>
            <a:r>
              <a:rPr lang="en-US" dirty="0" smtClean="0"/>
              <a:t>Mass vs. Weight: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ass is the </a:t>
            </a:r>
            <a:r>
              <a:rPr lang="en-US" dirty="0" smtClean="0">
                <a:solidFill>
                  <a:srgbClr val="FFFF00"/>
                </a:solidFill>
              </a:rPr>
              <a:t>amount of matter </a:t>
            </a:r>
            <a:r>
              <a:rPr lang="en-US" dirty="0" smtClean="0"/>
              <a:t>in an object.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eight is the </a:t>
            </a:r>
            <a:r>
              <a:rPr lang="en-US" dirty="0" smtClean="0">
                <a:solidFill>
                  <a:srgbClr val="FFFF00"/>
                </a:solidFill>
              </a:rPr>
              <a:t>gravitational force pulling the mass</a:t>
            </a:r>
          </a:p>
          <a:p>
            <a:pPr lvl="1"/>
            <a:r>
              <a:rPr lang="en-US" dirty="0">
                <a:solidFill>
                  <a:srgbClr val="9900CC"/>
                </a:solidFill>
              </a:rPr>
              <a:t>w</a:t>
            </a:r>
            <a:r>
              <a:rPr lang="en-US" dirty="0" smtClean="0">
                <a:solidFill>
                  <a:srgbClr val="9900CC"/>
                </a:solidFill>
              </a:rPr>
              <a:t>eight</a:t>
            </a:r>
            <a:r>
              <a:rPr lang="en-US" dirty="0" smtClean="0"/>
              <a:t> is measured in </a:t>
            </a:r>
            <a:r>
              <a:rPr lang="en-US" dirty="0" err="1" smtClean="0">
                <a:solidFill>
                  <a:srgbClr val="9900CC"/>
                </a:solidFill>
              </a:rPr>
              <a:t>Newtons</a:t>
            </a:r>
            <a:r>
              <a:rPr lang="en-US" dirty="0" smtClean="0"/>
              <a:t>, while </a:t>
            </a:r>
            <a:r>
              <a:rPr lang="en-US" dirty="0" smtClean="0">
                <a:solidFill>
                  <a:schemeClr val="accent6"/>
                </a:solidFill>
              </a:rPr>
              <a:t>mass</a:t>
            </a:r>
            <a:r>
              <a:rPr lang="en-US" dirty="0" smtClean="0"/>
              <a:t> is measured in </a:t>
            </a:r>
            <a:r>
              <a:rPr lang="en-US" dirty="0" smtClean="0">
                <a:solidFill>
                  <a:schemeClr val="accent6"/>
                </a:solidFill>
              </a:rPr>
              <a:t>grams</a:t>
            </a:r>
            <a:endParaRPr lang="en-US" dirty="0" smtClean="0"/>
          </a:p>
        </p:txBody>
      </p:sp>
      <p:pic>
        <p:nvPicPr>
          <p:cNvPr id="4098" name="Picture 2" descr="http://www.bbc.co.uk/schools/ks3bitesize/science/images/astronaut_weigh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3000"/>
            <a:ext cx="3695700" cy="244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astronomynotes.com/gravappl/weig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67200"/>
            <a:ext cx="433582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69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Weightlessness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lvl="0"/>
            <a:r>
              <a:rPr lang="en-US" sz="3000" dirty="0"/>
              <a:t>a</a:t>
            </a:r>
            <a:r>
              <a:rPr lang="en-US" sz="3000" dirty="0" smtClean="0"/>
              <a:t>n </a:t>
            </a:r>
            <a:r>
              <a:rPr lang="en-US" sz="3000" dirty="0"/>
              <a:t>object is in </a:t>
            </a:r>
            <a:r>
              <a:rPr lang="en-US" sz="3000" b="1" dirty="0">
                <a:solidFill>
                  <a:srgbClr val="00FF00"/>
                </a:solidFill>
              </a:rPr>
              <a:t>free fall</a:t>
            </a:r>
            <a:r>
              <a:rPr lang="en-US" sz="3000" dirty="0">
                <a:solidFill>
                  <a:srgbClr val="00FF00"/>
                </a:solidFill>
              </a:rPr>
              <a:t> </a:t>
            </a:r>
            <a:r>
              <a:rPr lang="en-US" sz="3000" dirty="0"/>
              <a:t>when gravity is the </a:t>
            </a:r>
            <a:r>
              <a:rPr lang="en-US" sz="3000" b="1" i="1" dirty="0">
                <a:solidFill>
                  <a:schemeClr val="accent3"/>
                </a:solidFill>
              </a:rPr>
              <a:t>only</a:t>
            </a:r>
            <a:r>
              <a:rPr lang="en-US" sz="3000" dirty="0"/>
              <a:t> force acting on it  </a:t>
            </a:r>
            <a:r>
              <a:rPr lang="en-US" sz="3000" dirty="0" smtClean="0"/>
              <a:t>(no friction, no air resistance, etc.)  -  </a:t>
            </a:r>
            <a:r>
              <a:rPr lang="en-US" sz="3000" dirty="0"/>
              <a:t>when a space shuttle orbits Earth, it &amp;</a:t>
            </a:r>
            <a:r>
              <a:rPr lang="en-US" sz="3000" dirty="0" smtClean="0"/>
              <a:t> </a:t>
            </a:r>
            <a:r>
              <a:rPr lang="en-US" sz="3000" dirty="0"/>
              <a:t>all of the objects inside are in free fall</a:t>
            </a:r>
          </a:p>
          <a:p>
            <a:pPr marL="0" indent="0">
              <a:buNone/>
            </a:pPr>
            <a:endParaRPr lang="en-US" sz="1000" dirty="0"/>
          </a:p>
          <a:p>
            <a:pPr lvl="0"/>
            <a:r>
              <a:rPr lang="en-US" sz="3000" b="1" u="sng" dirty="0" smtClean="0">
                <a:solidFill>
                  <a:srgbClr val="00FF00"/>
                </a:solidFill>
              </a:rPr>
              <a:t>weightlessness</a:t>
            </a:r>
            <a:r>
              <a:rPr lang="en-US" sz="3000" dirty="0" smtClean="0"/>
              <a:t>  -  when the weight of an object </a:t>
            </a:r>
            <a:r>
              <a:rPr lang="en-US" sz="3000" b="1" i="1" dirty="0" smtClean="0">
                <a:solidFill>
                  <a:schemeClr val="accent3"/>
                </a:solidFill>
              </a:rPr>
              <a:t>seems</a:t>
            </a:r>
            <a:r>
              <a:rPr lang="en-US" sz="3000" dirty="0" smtClean="0"/>
              <a:t> to be zero during a free fall  </a:t>
            </a:r>
            <a:r>
              <a:rPr lang="en-US" sz="3000" dirty="0" smtClean="0">
                <a:solidFill>
                  <a:srgbClr val="FFFF00"/>
                </a:solidFill>
              </a:rPr>
              <a:t>(not actually weightless because gravity is still pulling on it)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14377"/>
            <a:ext cx="192972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52909"/>
            <a:ext cx="1512005" cy="252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78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Terminal Velocity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FF00"/>
                </a:solidFill>
              </a:rPr>
              <a:t>terminal velocity </a:t>
            </a:r>
            <a:r>
              <a:rPr lang="en-US" dirty="0" smtClean="0"/>
              <a:t>– the constant velocity of a falling object when the force of air resistance is equal to the force of gravity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What is the net force of a skydiver who reaches terminal velocity?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i-167a68f085633df6044106c4e12b133c-2010-02-22_untitled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290945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52713"/>
            <a:ext cx="2971800" cy="26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56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428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Unit 2 Force &amp; Motion</vt:lpstr>
      <vt:lpstr>Gravity</vt:lpstr>
      <vt:lpstr>Law of Universal Gravitation</vt:lpstr>
      <vt:lpstr> </vt:lpstr>
      <vt:lpstr> </vt:lpstr>
      <vt:lpstr>Earth’s Gravitational Force</vt:lpstr>
      <vt:lpstr>Weight</vt:lpstr>
      <vt:lpstr>Weightlessness</vt:lpstr>
      <vt:lpstr>Terminal Velocity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7 Newton’s Laws of Motion</dc:title>
  <dc:creator>Broadwell, Britni</dc:creator>
  <cp:lastModifiedBy>Windows User</cp:lastModifiedBy>
  <cp:revision>42</cp:revision>
  <dcterms:created xsi:type="dcterms:W3CDTF">2011-11-17T16:15:10Z</dcterms:created>
  <dcterms:modified xsi:type="dcterms:W3CDTF">2012-12-04T14:03:30Z</dcterms:modified>
</cp:coreProperties>
</file>