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CC00CC"/>
    <a:srgbClr val="66FFFF"/>
    <a:srgbClr val="FF9900"/>
    <a:srgbClr val="00FF00"/>
    <a:srgbClr val="FF00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31A0A-AB1C-4D6F-B5CE-1ED7EF4C2E3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10FF9-1A27-404F-A093-584F683FB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1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6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2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9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8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1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8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3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13CF-5933-46E0-9C92-94D5DDBB05E4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10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Ch. 10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Thermal Energy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Sec. </a:t>
            </a:r>
            <a:r>
              <a:rPr lang="en-US" b="1" dirty="0">
                <a:solidFill>
                  <a:srgbClr val="00B0F0"/>
                </a:solidFill>
              </a:rPr>
              <a:t>2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Heat</a:t>
            </a:r>
          </a:p>
        </p:txBody>
      </p:sp>
    </p:spTree>
    <p:extLst>
      <p:ext uri="{BB962C8B-B14F-4D97-AF65-F5344CB8AC3E}">
        <p14:creationId xmlns:p14="http://schemas.microsoft.com/office/powerpoint/2010/main" val="23245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Heat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943600" cy="5562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u="sng" dirty="0">
                <a:solidFill>
                  <a:srgbClr val="00FF00"/>
                </a:solidFill>
              </a:rPr>
              <a:t>heat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/>
              <a:t> -  thermal energy that is transferred from </a:t>
            </a:r>
            <a:r>
              <a:rPr lang="en-US" dirty="0" smtClean="0"/>
              <a:t>1 </a:t>
            </a:r>
            <a:r>
              <a:rPr lang="en-US" dirty="0"/>
              <a:t>object to another of a different temp.</a:t>
            </a:r>
          </a:p>
          <a:p>
            <a:pPr lvl="1"/>
            <a:r>
              <a:rPr lang="en-US" sz="3000" dirty="0" smtClean="0"/>
              <a:t>thermal </a:t>
            </a:r>
            <a:r>
              <a:rPr lang="en-US" sz="3000" dirty="0"/>
              <a:t>energy always moves from </a:t>
            </a:r>
            <a:r>
              <a:rPr lang="en-US" sz="3000" b="1" dirty="0">
                <a:solidFill>
                  <a:srgbClr val="FF0066"/>
                </a:solidFill>
              </a:rPr>
              <a:t>warmer to cooler</a:t>
            </a:r>
            <a:r>
              <a:rPr lang="en-US" sz="3000" dirty="0"/>
              <a:t> </a:t>
            </a:r>
            <a:r>
              <a:rPr lang="en-US" sz="3000" dirty="0" smtClean="0"/>
              <a:t>objects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thermal </a:t>
            </a:r>
            <a:r>
              <a:rPr lang="en-US" dirty="0"/>
              <a:t>energy is transferred </a:t>
            </a:r>
            <a:r>
              <a:rPr lang="en-US" dirty="0" smtClean="0"/>
              <a:t>in 3 ways…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    </a:t>
            </a:r>
            <a:r>
              <a:rPr lang="en-US" b="1" dirty="0" smtClean="0">
                <a:solidFill>
                  <a:srgbClr val="FFFF00"/>
                </a:solidFill>
              </a:rPr>
              <a:t>1)  conduction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</a:t>
            </a:r>
            <a:r>
              <a:rPr lang="en-US" b="1" dirty="0" smtClean="0">
                <a:solidFill>
                  <a:srgbClr val="CC00CC"/>
                </a:solidFill>
              </a:rPr>
              <a:t>2)  radiation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b="1" dirty="0" smtClean="0">
                <a:solidFill>
                  <a:srgbClr val="FF9900"/>
                </a:solidFill>
              </a:rPr>
              <a:t>3)  convection</a:t>
            </a:r>
            <a:endParaRPr lang="en-US" b="1" dirty="0">
              <a:solidFill>
                <a:srgbClr val="FF99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95400"/>
            <a:ext cx="2619375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899" y="4648200"/>
            <a:ext cx="2390775" cy="1914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6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Conduction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5943600" cy="58674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b="1" u="sng" dirty="0">
                <a:solidFill>
                  <a:srgbClr val="00FF00"/>
                </a:solidFill>
              </a:rPr>
              <a:t>conduction</a:t>
            </a:r>
            <a:r>
              <a:rPr lang="en-US" sz="3200" dirty="0"/>
              <a:t>  -  transfer of heat by </a:t>
            </a:r>
            <a:r>
              <a:rPr lang="en-US" sz="3200" b="1" dirty="0">
                <a:solidFill>
                  <a:srgbClr val="FFFF00"/>
                </a:solidFill>
              </a:rPr>
              <a:t>direct </a:t>
            </a:r>
            <a:r>
              <a:rPr lang="en-US" sz="3200" b="1" dirty="0" smtClean="0">
                <a:solidFill>
                  <a:srgbClr val="FFFF00"/>
                </a:solidFill>
              </a:rPr>
              <a:t>contact </a:t>
            </a:r>
          </a:p>
          <a:p>
            <a:pPr marL="914400" lvl="1" indent="-514350"/>
            <a:r>
              <a:rPr lang="en-US" sz="3000" dirty="0">
                <a:solidFill>
                  <a:prstClr val="white"/>
                </a:solidFill>
              </a:rPr>
              <a:t>p</a:t>
            </a:r>
            <a:r>
              <a:rPr lang="en-US" sz="3000" dirty="0" smtClean="0">
                <a:solidFill>
                  <a:prstClr val="white"/>
                </a:solidFill>
              </a:rPr>
              <a:t>articles of 1 substance collide w/ particles of another</a:t>
            </a:r>
            <a:endParaRPr lang="en-US" sz="3000" dirty="0">
              <a:solidFill>
                <a:prstClr val="white"/>
              </a:solidFill>
            </a:endParaRPr>
          </a:p>
          <a:p>
            <a:pPr marL="914400" lvl="1" indent="-514350"/>
            <a:r>
              <a:rPr lang="en-US" sz="3000" dirty="0" smtClean="0"/>
              <a:t>occurs </a:t>
            </a:r>
            <a:r>
              <a:rPr lang="en-US" sz="3000" dirty="0"/>
              <a:t>most easily in </a:t>
            </a:r>
            <a:r>
              <a:rPr lang="en-US" sz="3000" b="1" dirty="0">
                <a:solidFill>
                  <a:srgbClr val="FF9900"/>
                </a:solidFill>
              </a:rPr>
              <a:t>solids</a:t>
            </a:r>
            <a:r>
              <a:rPr lang="en-US" sz="3000" dirty="0"/>
              <a:t> where particles are close together &amp; thus, collide </a:t>
            </a:r>
            <a:r>
              <a:rPr lang="en-US" sz="3000" dirty="0" smtClean="0"/>
              <a:t>more</a:t>
            </a:r>
          </a:p>
          <a:p>
            <a:pPr marL="914400" lvl="1" indent="-514350"/>
            <a:endParaRPr lang="en-US" sz="1600" dirty="0"/>
          </a:p>
          <a:p>
            <a:r>
              <a:rPr lang="en-US" sz="3200" b="1" dirty="0" smtClean="0">
                <a:solidFill>
                  <a:srgbClr val="FF66FF"/>
                </a:solidFill>
              </a:rPr>
              <a:t>ex</a:t>
            </a:r>
            <a:r>
              <a:rPr lang="en-US" sz="3200" b="1" dirty="0">
                <a:solidFill>
                  <a:srgbClr val="FF66FF"/>
                </a:solidFill>
              </a:rPr>
              <a:t>. heat from your hand </a:t>
            </a:r>
            <a:r>
              <a:rPr lang="en-US" sz="3200" b="1" dirty="0" smtClean="0">
                <a:solidFill>
                  <a:srgbClr val="FF66FF"/>
                </a:solidFill>
              </a:rPr>
              <a:t>transfers to an ice </a:t>
            </a:r>
            <a:r>
              <a:rPr lang="en-US" sz="3200" b="1" dirty="0">
                <a:solidFill>
                  <a:srgbClr val="FF66FF"/>
                </a:solidFill>
              </a:rPr>
              <a:t>cube you are </a:t>
            </a:r>
            <a:r>
              <a:rPr lang="en-US" sz="3200" b="1" dirty="0" smtClean="0">
                <a:solidFill>
                  <a:srgbClr val="FF66FF"/>
                </a:solidFill>
              </a:rPr>
              <a:t>holding</a:t>
            </a:r>
            <a:endParaRPr lang="en-US" sz="3200" b="1" dirty="0">
              <a:solidFill>
                <a:srgbClr val="FF66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19200"/>
            <a:ext cx="2971800" cy="26003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91000"/>
            <a:ext cx="3200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27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Radiation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799" y="990600"/>
            <a:ext cx="4876801" cy="58674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sz="3200" b="1" u="sng" dirty="0">
                <a:solidFill>
                  <a:srgbClr val="00FF00"/>
                </a:solidFill>
              </a:rPr>
              <a:t>radiation</a:t>
            </a:r>
            <a:r>
              <a:rPr lang="en-US" sz="3200" dirty="0">
                <a:solidFill>
                  <a:srgbClr val="00FF00"/>
                </a:solidFill>
              </a:rPr>
              <a:t> </a:t>
            </a:r>
            <a:r>
              <a:rPr lang="en-US" sz="3200" dirty="0"/>
              <a:t> -  transfer of heat </a:t>
            </a:r>
            <a:r>
              <a:rPr lang="en-US" sz="3200" b="1" dirty="0">
                <a:solidFill>
                  <a:srgbClr val="FFFF00"/>
                </a:solidFill>
              </a:rPr>
              <a:t>by electromagnetic </a:t>
            </a:r>
            <a:r>
              <a:rPr lang="en-US" sz="3200" b="1" dirty="0" smtClean="0">
                <a:solidFill>
                  <a:srgbClr val="FFFF00"/>
                </a:solidFill>
              </a:rPr>
              <a:t>waves</a:t>
            </a:r>
          </a:p>
          <a:p>
            <a:pPr marL="914400" lvl="1" indent="-514350"/>
            <a:r>
              <a:rPr lang="en-US" sz="3200" dirty="0" smtClean="0"/>
              <a:t>can </a:t>
            </a:r>
            <a:r>
              <a:rPr lang="en-US" sz="3200" dirty="0"/>
              <a:t>occur in </a:t>
            </a:r>
            <a:r>
              <a:rPr lang="en-US" sz="3200" b="1" dirty="0">
                <a:solidFill>
                  <a:srgbClr val="FF9900"/>
                </a:solidFill>
              </a:rPr>
              <a:t>empty space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FF9900"/>
                </a:solidFill>
              </a:rPr>
              <a:t>solids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FF9900"/>
                </a:solidFill>
              </a:rPr>
              <a:t>liquids</a:t>
            </a:r>
            <a:r>
              <a:rPr lang="en-US" sz="3200" dirty="0"/>
              <a:t>, or </a:t>
            </a:r>
            <a:r>
              <a:rPr lang="en-US" sz="3200" b="1" dirty="0" smtClean="0">
                <a:solidFill>
                  <a:srgbClr val="FF9900"/>
                </a:solidFill>
              </a:rPr>
              <a:t>gases</a:t>
            </a:r>
          </a:p>
          <a:p>
            <a:pPr marL="914400" lvl="1" indent="-514350"/>
            <a:r>
              <a:rPr lang="en-US" sz="3200" dirty="0" smtClean="0"/>
              <a:t>warm </a:t>
            </a:r>
            <a:r>
              <a:rPr lang="en-US" sz="3200" dirty="0"/>
              <a:t>objects emit more </a:t>
            </a:r>
            <a:r>
              <a:rPr lang="en-US" sz="3200" dirty="0" smtClean="0"/>
              <a:t>radiation </a:t>
            </a:r>
            <a:r>
              <a:rPr lang="en-US" sz="3200" dirty="0"/>
              <a:t>than cooler </a:t>
            </a:r>
            <a:r>
              <a:rPr lang="en-US" sz="3200" dirty="0" smtClean="0"/>
              <a:t>objects</a:t>
            </a:r>
          </a:p>
          <a:p>
            <a:pPr marL="914400" lvl="1" indent="-514350"/>
            <a:endParaRPr lang="en-US" sz="1700" dirty="0"/>
          </a:p>
          <a:p>
            <a:r>
              <a:rPr lang="en-US" sz="3200" b="1" dirty="0" smtClean="0">
                <a:solidFill>
                  <a:srgbClr val="FF66FF"/>
                </a:solidFill>
              </a:rPr>
              <a:t>ex</a:t>
            </a:r>
            <a:r>
              <a:rPr lang="en-US" sz="3200" b="1" dirty="0">
                <a:solidFill>
                  <a:srgbClr val="FF66FF"/>
                </a:solidFill>
              </a:rPr>
              <a:t>. heat from a fire </a:t>
            </a:r>
            <a:r>
              <a:rPr lang="en-US" sz="3200" b="1" dirty="0" smtClean="0">
                <a:solidFill>
                  <a:srgbClr val="FF66FF"/>
                </a:solidFill>
              </a:rPr>
              <a:t>transfers </a:t>
            </a:r>
            <a:r>
              <a:rPr lang="en-US" sz="3200" b="1" dirty="0">
                <a:solidFill>
                  <a:srgbClr val="FF66FF"/>
                </a:solidFill>
              </a:rPr>
              <a:t>to your nearby </a:t>
            </a:r>
            <a:r>
              <a:rPr lang="en-US" sz="3200" b="1" dirty="0" smtClean="0">
                <a:solidFill>
                  <a:srgbClr val="FF66FF"/>
                </a:solidFill>
              </a:rPr>
              <a:t>skin</a:t>
            </a:r>
            <a:endParaRPr lang="en-US" b="1" dirty="0">
              <a:solidFill>
                <a:srgbClr val="FF66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914400"/>
            <a:ext cx="34290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" y="3505200"/>
            <a:ext cx="4106482" cy="32289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3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Convection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876800" cy="58674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sz="3200" b="1" u="sng" dirty="0">
                <a:solidFill>
                  <a:srgbClr val="00FF00"/>
                </a:solidFill>
              </a:rPr>
              <a:t>convection</a:t>
            </a:r>
            <a:r>
              <a:rPr lang="en-US" sz="3200" dirty="0">
                <a:solidFill>
                  <a:srgbClr val="00FF00"/>
                </a:solidFill>
              </a:rPr>
              <a:t> </a:t>
            </a:r>
            <a:r>
              <a:rPr lang="en-US" sz="3200" dirty="0"/>
              <a:t> -  transfer of thermal energy by the </a:t>
            </a:r>
            <a:r>
              <a:rPr lang="en-US" sz="3200" b="1" dirty="0">
                <a:solidFill>
                  <a:srgbClr val="FFFF00"/>
                </a:solidFill>
              </a:rPr>
              <a:t>movement of molecules through a </a:t>
            </a:r>
            <a:r>
              <a:rPr lang="en-US" sz="3200" b="1" dirty="0" smtClean="0">
                <a:solidFill>
                  <a:srgbClr val="FFFF00"/>
                </a:solidFill>
              </a:rPr>
              <a:t>substance</a:t>
            </a:r>
          </a:p>
          <a:p>
            <a:pPr lvl="1"/>
            <a:r>
              <a:rPr lang="en-US" sz="3000" dirty="0" smtClean="0"/>
              <a:t>occurs </a:t>
            </a:r>
            <a:r>
              <a:rPr lang="en-US" sz="3000" dirty="0"/>
              <a:t>in </a:t>
            </a:r>
            <a:r>
              <a:rPr lang="en-US" sz="3000" b="1" dirty="0">
                <a:solidFill>
                  <a:srgbClr val="FF9900"/>
                </a:solidFill>
              </a:rPr>
              <a:t>liquids</a:t>
            </a:r>
            <a:r>
              <a:rPr lang="en-US" sz="3000" dirty="0"/>
              <a:t> &amp; </a:t>
            </a:r>
            <a:r>
              <a:rPr lang="en-US" sz="3000" b="1" dirty="0">
                <a:solidFill>
                  <a:srgbClr val="FF9900"/>
                </a:solidFill>
              </a:rPr>
              <a:t>gases</a:t>
            </a:r>
            <a:r>
              <a:rPr lang="en-US" sz="3000" dirty="0"/>
              <a:t> because molecules move more </a:t>
            </a:r>
            <a:r>
              <a:rPr lang="en-US" sz="3000" dirty="0" smtClean="0"/>
              <a:t>easily</a:t>
            </a:r>
          </a:p>
          <a:p>
            <a:pPr lvl="1"/>
            <a:endParaRPr lang="en-US" sz="1600" dirty="0"/>
          </a:p>
          <a:p>
            <a:r>
              <a:rPr lang="en-US" sz="3200" b="1" dirty="0" smtClean="0">
                <a:solidFill>
                  <a:srgbClr val="FF66FF"/>
                </a:solidFill>
              </a:rPr>
              <a:t>ex</a:t>
            </a:r>
            <a:r>
              <a:rPr lang="en-US" sz="3200" b="1" dirty="0">
                <a:solidFill>
                  <a:srgbClr val="FF66FF"/>
                </a:solidFill>
              </a:rPr>
              <a:t>. the </a:t>
            </a:r>
            <a:r>
              <a:rPr lang="en-US" sz="3200" b="1" dirty="0" smtClean="0">
                <a:solidFill>
                  <a:srgbClr val="FF66FF"/>
                </a:solidFill>
              </a:rPr>
              <a:t>water </a:t>
            </a:r>
            <a:r>
              <a:rPr lang="en-US" sz="3200" b="1" dirty="0">
                <a:solidFill>
                  <a:srgbClr val="FF66FF"/>
                </a:solidFill>
              </a:rPr>
              <a:t>molecules </a:t>
            </a:r>
            <a:r>
              <a:rPr lang="en-US" sz="3200" b="1" dirty="0" smtClean="0">
                <a:solidFill>
                  <a:srgbClr val="FF66FF"/>
                </a:solidFill>
              </a:rPr>
              <a:t>warming at the bottom of a pot move </a:t>
            </a:r>
            <a:r>
              <a:rPr lang="en-US" sz="3200" b="1" dirty="0">
                <a:solidFill>
                  <a:srgbClr val="FF66FF"/>
                </a:solidFill>
              </a:rPr>
              <a:t>around carrying their energy w/ </a:t>
            </a:r>
            <a:r>
              <a:rPr lang="en-US" sz="3200" b="1" dirty="0" smtClean="0">
                <a:solidFill>
                  <a:srgbClr val="FF66FF"/>
                </a:solidFill>
              </a:rPr>
              <a:t>them</a:t>
            </a:r>
            <a:endParaRPr lang="en-US" sz="3200" b="1" dirty="0">
              <a:solidFill>
                <a:srgbClr val="FF66FF"/>
              </a:solidFill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799" y="1219200"/>
            <a:ext cx="2884509" cy="2319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753" y="4248411"/>
            <a:ext cx="3276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60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175"/>
            <a:ext cx="8915400" cy="98642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3 Types of Thermal Energy Transfer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92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15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Transferring Heat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500" b="1" u="sng" dirty="0">
                <a:solidFill>
                  <a:srgbClr val="00FF00"/>
                </a:solidFill>
              </a:rPr>
              <a:t>conductor</a:t>
            </a:r>
            <a:r>
              <a:rPr lang="en-US" sz="3500" dirty="0"/>
              <a:t>  -  </a:t>
            </a:r>
            <a:r>
              <a:rPr lang="en-US" sz="3500" dirty="0" smtClean="0"/>
              <a:t>material </a:t>
            </a:r>
            <a:r>
              <a:rPr lang="en-US" sz="3500" dirty="0"/>
              <a:t>that </a:t>
            </a:r>
            <a:r>
              <a:rPr lang="en-US" sz="3500" i="1" dirty="0"/>
              <a:t>easily</a:t>
            </a:r>
            <a:r>
              <a:rPr lang="en-US" sz="3500" dirty="0"/>
              <a:t> transfers heat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sz="3200" b="1" dirty="0" smtClean="0">
                <a:solidFill>
                  <a:srgbClr val="FF9900"/>
                </a:solidFill>
              </a:rPr>
              <a:t>good conductors  =  </a:t>
            </a:r>
            <a:r>
              <a:rPr lang="en-US" sz="3200" b="1" dirty="0">
                <a:solidFill>
                  <a:srgbClr val="FF9900"/>
                </a:solidFill>
              </a:rPr>
              <a:t>metals such as copper</a:t>
            </a:r>
          </a:p>
          <a:p>
            <a:pPr marL="0" indent="0">
              <a:buNone/>
            </a:pPr>
            <a:endParaRPr lang="en-US" sz="1600" dirty="0"/>
          </a:p>
          <a:p>
            <a:pPr lvl="0"/>
            <a:r>
              <a:rPr lang="en-US" sz="3500" b="1" u="sng" dirty="0">
                <a:solidFill>
                  <a:srgbClr val="00FF00"/>
                </a:solidFill>
              </a:rPr>
              <a:t>insulator</a:t>
            </a:r>
            <a:r>
              <a:rPr lang="en-US" sz="3500" dirty="0">
                <a:solidFill>
                  <a:srgbClr val="00FF00"/>
                </a:solidFill>
              </a:rPr>
              <a:t> </a:t>
            </a:r>
            <a:r>
              <a:rPr lang="en-US" sz="3500" dirty="0"/>
              <a:t> -  </a:t>
            </a:r>
            <a:r>
              <a:rPr lang="en-US" sz="3500" dirty="0" smtClean="0"/>
              <a:t>material </a:t>
            </a:r>
            <a:r>
              <a:rPr lang="en-US" sz="3500" dirty="0"/>
              <a:t>that </a:t>
            </a:r>
            <a:r>
              <a:rPr lang="en-US" sz="3500" i="1" dirty="0" smtClean="0"/>
              <a:t>doesn’t </a:t>
            </a:r>
            <a:r>
              <a:rPr lang="en-US" sz="3500" i="1" dirty="0"/>
              <a:t>easily</a:t>
            </a:r>
            <a:r>
              <a:rPr lang="en-US" sz="3500" dirty="0"/>
              <a:t> transfer heat </a:t>
            </a:r>
            <a:endParaRPr lang="en-US" sz="3500" dirty="0" smtClean="0"/>
          </a:p>
          <a:p>
            <a:pPr lvl="1"/>
            <a:r>
              <a:rPr lang="en-US" sz="3200" b="1" dirty="0" smtClean="0">
                <a:solidFill>
                  <a:srgbClr val="FF9900"/>
                </a:solidFill>
              </a:rPr>
              <a:t>good </a:t>
            </a:r>
            <a:r>
              <a:rPr lang="en-US" sz="3200" b="1" dirty="0">
                <a:solidFill>
                  <a:srgbClr val="FF9900"/>
                </a:solidFill>
              </a:rPr>
              <a:t>insulators </a:t>
            </a:r>
            <a:r>
              <a:rPr lang="en-US" sz="3200" b="1" dirty="0" smtClean="0">
                <a:solidFill>
                  <a:srgbClr val="FF9900"/>
                </a:solidFill>
              </a:rPr>
              <a:t> =  </a:t>
            </a:r>
            <a:r>
              <a:rPr lang="en-US" sz="3200" b="1" dirty="0">
                <a:solidFill>
                  <a:srgbClr val="FF9900"/>
                </a:solidFill>
              </a:rPr>
              <a:t>gases &amp; </a:t>
            </a:r>
            <a:r>
              <a:rPr lang="en-US" sz="3200" b="1" dirty="0" smtClean="0">
                <a:solidFill>
                  <a:srgbClr val="FF9900"/>
                </a:solidFill>
              </a:rPr>
              <a:t>liquids</a:t>
            </a:r>
          </a:p>
          <a:p>
            <a:pPr marL="0" lvl="0" indent="0">
              <a:buNone/>
            </a:pPr>
            <a:endParaRPr lang="en-US" sz="1600" dirty="0" smtClean="0"/>
          </a:p>
          <a:p>
            <a:pPr lvl="0"/>
            <a:r>
              <a:rPr lang="en-US" sz="3500" b="1" u="sng" dirty="0" smtClean="0">
                <a:solidFill>
                  <a:srgbClr val="00FF00"/>
                </a:solidFill>
              </a:rPr>
              <a:t>specific heat</a:t>
            </a:r>
            <a:r>
              <a:rPr lang="en-US" sz="3500" dirty="0" smtClean="0">
                <a:solidFill>
                  <a:srgbClr val="00FF00"/>
                </a:solidFill>
              </a:rPr>
              <a:t>  </a:t>
            </a:r>
            <a:r>
              <a:rPr lang="en-US" sz="3500" dirty="0" smtClean="0"/>
              <a:t>-  the amount of heat needed to raise 1 kg of a substance 1°C  </a:t>
            </a:r>
          </a:p>
          <a:p>
            <a:pPr lvl="1"/>
            <a:r>
              <a:rPr lang="en-US" sz="3200" b="1" dirty="0" smtClean="0">
                <a:solidFill>
                  <a:srgbClr val="FF9900"/>
                </a:solidFill>
              </a:rPr>
              <a:t>high specific heat  =  more difficult to heat up</a:t>
            </a:r>
          </a:p>
          <a:p>
            <a:pPr lvl="1"/>
            <a:r>
              <a:rPr lang="en-US" sz="3200" b="1" dirty="0" smtClean="0">
                <a:solidFill>
                  <a:srgbClr val="66FFFF"/>
                </a:solidFill>
              </a:rPr>
              <a:t>ex</a:t>
            </a:r>
            <a:r>
              <a:rPr lang="en-US" sz="3200" b="1" dirty="0">
                <a:solidFill>
                  <a:srgbClr val="66FFFF"/>
                </a:solidFill>
              </a:rPr>
              <a:t>. ocean has higher specific heat than </a:t>
            </a:r>
            <a:r>
              <a:rPr lang="en-US" sz="3200" b="1" dirty="0" smtClean="0">
                <a:solidFill>
                  <a:srgbClr val="66FFFF"/>
                </a:solidFill>
              </a:rPr>
              <a:t>sand</a:t>
            </a:r>
            <a:endParaRPr lang="en-US" sz="3200" b="1" dirty="0">
              <a:solidFill>
                <a:srgbClr val="66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7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3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3398</TotalTime>
  <Words>237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Ch. 10 Thermal Energy</vt:lpstr>
      <vt:lpstr>Heat</vt:lpstr>
      <vt:lpstr>Conduction</vt:lpstr>
      <vt:lpstr>Radiation</vt:lpstr>
      <vt:lpstr>Convection</vt:lpstr>
      <vt:lpstr>3 Types of Thermal Energy Transfer</vt:lpstr>
      <vt:lpstr>Transferring Heat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7 Newton’s Laws of Motion</dc:title>
  <dc:creator>Broadwell, Britni</dc:creator>
  <cp:lastModifiedBy>Windows User</cp:lastModifiedBy>
  <cp:revision>179</cp:revision>
  <dcterms:created xsi:type="dcterms:W3CDTF">2011-11-17T16:15:10Z</dcterms:created>
  <dcterms:modified xsi:type="dcterms:W3CDTF">2013-02-13T15:49:03Z</dcterms:modified>
</cp:coreProperties>
</file>