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9900"/>
    <a:srgbClr val="00CCFF"/>
    <a:srgbClr val="FF66FF"/>
    <a:srgbClr val="FF33CC"/>
    <a:srgbClr val="00FF00"/>
    <a:srgbClr val="FF9900"/>
    <a:srgbClr val="FF0066"/>
    <a:srgbClr val="CC00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31A0A-AB1C-4D6F-B5CE-1ED7EF4C2E31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10FF9-1A27-404F-A093-584F683F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1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6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2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9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8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1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3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13CF-5933-46E0-9C92-94D5DDBB05E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10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Unit 4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Waves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5600" cy="1752600"/>
          </a:xfrm>
        </p:spPr>
        <p:txBody>
          <a:bodyPr/>
          <a:lstStyle/>
          <a:p>
            <a:r>
              <a:rPr lang="en-US" b="1" smtClean="0">
                <a:solidFill>
                  <a:srgbClr val="00B0F0"/>
                </a:solidFill>
              </a:rPr>
              <a:t>Properties </a:t>
            </a:r>
            <a:r>
              <a:rPr lang="en-US" b="1" dirty="0" smtClean="0">
                <a:solidFill>
                  <a:srgbClr val="00B0F0"/>
                </a:solidFill>
              </a:rPr>
              <a:t>of Light</a:t>
            </a:r>
          </a:p>
        </p:txBody>
      </p:sp>
    </p:spTree>
    <p:extLst>
      <p:ext uri="{BB962C8B-B14F-4D97-AF65-F5344CB8AC3E}">
        <p14:creationId xmlns:p14="http://schemas.microsoft.com/office/powerpoint/2010/main" val="23245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Reminder…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/>
            <a:r>
              <a:rPr lang="en-US" dirty="0"/>
              <a:t>a wave is a disturbance that transfers energy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008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3505200" cy="254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02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81400" cy="13716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Light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0"/>
            <a:ext cx="6019802" cy="6781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u="sng" dirty="0">
                <a:solidFill>
                  <a:srgbClr val="00FF00"/>
                </a:solidFill>
              </a:rPr>
              <a:t>light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u="sng" dirty="0">
                <a:solidFill>
                  <a:srgbClr val="00FF00"/>
                </a:solidFill>
              </a:rPr>
              <a:t>ray</a:t>
            </a:r>
            <a:r>
              <a:rPr lang="en-US" dirty="0">
                <a:solidFill>
                  <a:srgbClr val="00FF00"/>
                </a:solidFill>
              </a:rPr>
              <a:t>  </a:t>
            </a:r>
            <a:r>
              <a:rPr lang="en-US" dirty="0"/>
              <a:t>-  a narrow beam of light that travels in a straight </a:t>
            </a:r>
            <a:r>
              <a:rPr lang="en-US" dirty="0" smtClean="0"/>
              <a:t>line</a:t>
            </a:r>
          </a:p>
          <a:p>
            <a:pPr lvl="1"/>
            <a:r>
              <a:rPr lang="en-US" dirty="0" smtClean="0"/>
              <a:t>light sources give off rays </a:t>
            </a:r>
            <a:r>
              <a:rPr lang="en-US" dirty="0"/>
              <a:t>in all directions</a:t>
            </a:r>
          </a:p>
          <a:p>
            <a:pPr marL="0" indent="0">
              <a:buNone/>
            </a:pPr>
            <a:endParaRPr lang="en-US" sz="1800" dirty="0"/>
          </a:p>
          <a:p>
            <a:pPr lvl="0"/>
            <a:r>
              <a:rPr lang="en-US" dirty="0"/>
              <a:t>like all </a:t>
            </a:r>
            <a:r>
              <a:rPr lang="en-US" dirty="0" smtClean="0"/>
              <a:t>EM. </a:t>
            </a:r>
            <a:r>
              <a:rPr lang="en-US" dirty="0"/>
              <a:t>waves, light does not need a medium to travel</a:t>
            </a:r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lvl="0"/>
            <a:r>
              <a:rPr lang="en-US" dirty="0"/>
              <a:t>most objects do not give off light </a:t>
            </a:r>
            <a:r>
              <a:rPr lang="en-US" dirty="0" smtClean="0"/>
              <a:t>&amp; </a:t>
            </a:r>
            <a:r>
              <a:rPr lang="en-US" dirty="0"/>
              <a:t>thus, are only visible when they </a:t>
            </a:r>
            <a:r>
              <a:rPr lang="en-US" i="1" dirty="0" smtClean="0"/>
              <a:t>reflect</a:t>
            </a:r>
            <a:r>
              <a:rPr lang="en-US" dirty="0" smtClean="0"/>
              <a:t> light</a:t>
            </a:r>
          </a:p>
          <a:p>
            <a:pPr marL="0" lvl="0" indent="0">
              <a:buNone/>
            </a:pPr>
            <a:endParaRPr lang="en-US" sz="1800" dirty="0" smtClean="0"/>
          </a:p>
          <a:p>
            <a:pPr lvl="0"/>
            <a:r>
              <a:rPr lang="en-US" dirty="0" smtClean="0"/>
              <a:t>when </a:t>
            </a:r>
            <a:r>
              <a:rPr lang="en-US" dirty="0"/>
              <a:t>light strikes an object… light waves are absorbed, reflected, and/or </a:t>
            </a:r>
            <a:r>
              <a:rPr lang="en-US" dirty="0" smtClean="0"/>
              <a:t>transmitted (pass through)</a:t>
            </a:r>
            <a:endParaRPr lang="en-US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lvl="0"/>
            <a:r>
              <a:rPr lang="en-US" dirty="0"/>
              <a:t>ALL objects reflect </a:t>
            </a:r>
            <a:r>
              <a:rPr lang="en-US" dirty="0" smtClean="0"/>
              <a:t>&amp; </a:t>
            </a:r>
            <a:r>
              <a:rPr lang="en-US" dirty="0"/>
              <a:t>absorb SOME light waves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5610"/>
            <a:ext cx="2590800" cy="243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" y="3870869"/>
            <a:ext cx="3017729" cy="255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6399" y="0"/>
            <a:ext cx="3465513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</a:rPr>
              <a:t>Light &amp; Matter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025018" cy="6858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u="sng" dirty="0">
                <a:solidFill>
                  <a:srgbClr val="00FF00"/>
                </a:solidFill>
              </a:rPr>
              <a:t>opaque</a:t>
            </a:r>
            <a:r>
              <a:rPr lang="en-US" dirty="0"/>
              <a:t>  -  material through which NO light passes  -  cannot see through </a:t>
            </a:r>
            <a:r>
              <a:rPr lang="en-US" dirty="0" smtClean="0"/>
              <a:t>it</a:t>
            </a:r>
          </a:p>
          <a:p>
            <a:pPr lvl="1"/>
            <a:r>
              <a:rPr lang="en-US" sz="3000" dirty="0" smtClean="0"/>
              <a:t>ex</a:t>
            </a:r>
            <a:r>
              <a:rPr lang="en-US" sz="3000" dirty="0"/>
              <a:t>. concrete </a:t>
            </a:r>
            <a:r>
              <a:rPr lang="en-US" sz="3000" dirty="0" smtClean="0"/>
              <a:t>&amp; </a:t>
            </a:r>
            <a:r>
              <a:rPr lang="en-US" sz="3000" dirty="0"/>
              <a:t>blue </a:t>
            </a:r>
            <a:r>
              <a:rPr lang="en-US" sz="3000" dirty="0" smtClean="0"/>
              <a:t>jeans</a:t>
            </a:r>
            <a:endParaRPr lang="en-US" sz="3000" dirty="0"/>
          </a:p>
          <a:p>
            <a:pPr marL="0" indent="0">
              <a:buNone/>
            </a:pPr>
            <a:endParaRPr lang="en-US" sz="1600" dirty="0"/>
          </a:p>
          <a:p>
            <a:pPr lvl="0"/>
            <a:r>
              <a:rPr lang="en-US" b="1" u="sng" dirty="0">
                <a:solidFill>
                  <a:srgbClr val="00FF00"/>
                </a:solidFill>
              </a:rPr>
              <a:t>translucent</a:t>
            </a:r>
            <a:r>
              <a:rPr lang="en-US" dirty="0"/>
              <a:t>  -  material through which SOME light passes  -  can see through it, but image is not clear</a:t>
            </a:r>
          </a:p>
          <a:p>
            <a:pPr lvl="1"/>
            <a:r>
              <a:rPr lang="en-US" sz="3000" dirty="0" smtClean="0"/>
              <a:t>ex</a:t>
            </a:r>
            <a:r>
              <a:rPr lang="en-US" sz="3000" dirty="0"/>
              <a:t>. wax paper </a:t>
            </a:r>
            <a:r>
              <a:rPr lang="en-US" sz="3000" dirty="0" smtClean="0"/>
              <a:t>&amp; </a:t>
            </a:r>
            <a:r>
              <a:rPr lang="en-US" sz="3000" dirty="0"/>
              <a:t>frosted </a:t>
            </a:r>
            <a:r>
              <a:rPr lang="en-US" sz="3000" dirty="0" smtClean="0"/>
              <a:t>glass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 smtClean="0"/>
          </a:p>
          <a:p>
            <a:pPr lvl="0"/>
            <a:r>
              <a:rPr lang="en-US" b="1" u="sng" dirty="0">
                <a:solidFill>
                  <a:srgbClr val="00FF00"/>
                </a:solidFill>
              </a:rPr>
              <a:t>transparent</a:t>
            </a:r>
            <a:r>
              <a:rPr lang="en-US" dirty="0"/>
              <a:t>  -  material through which ALMOST ALL light passes  -  can see through it clearly</a:t>
            </a:r>
            <a:endParaRPr lang="en-US" sz="1400" dirty="0"/>
          </a:p>
          <a:p>
            <a:pPr lvl="1"/>
            <a:r>
              <a:rPr lang="en-US" sz="3000" dirty="0" smtClean="0"/>
              <a:t>ex</a:t>
            </a:r>
            <a:r>
              <a:rPr lang="en-US" sz="3000" dirty="0"/>
              <a:t>. glass </a:t>
            </a:r>
            <a:r>
              <a:rPr lang="en-US" sz="3000" dirty="0" smtClean="0"/>
              <a:t>&amp; </a:t>
            </a:r>
            <a:r>
              <a:rPr lang="en-US" sz="3000" dirty="0"/>
              <a:t>clear </a:t>
            </a:r>
            <a:r>
              <a:rPr lang="en-US" sz="3000" dirty="0" smtClean="0"/>
              <a:t>plastic</a:t>
            </a:r>
            <a:br>
              <a:rPr lang="en-US" sz="3000" dirty="0" smtClean="0"/>
            </a:br>
            <a:endParaRPr lang="en-US" sz="1600" dirty="0" smtClean="0"/>
          </a:p>
          <a:p>
            <a:r>
              <a:rPr lang="en-US" dirty="0" smtClean="0"/>
              <a:t>white light is made of light waves with different wavelengths = different colors (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chemeClr val="accent3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Y</a:t>
            </a:r>
            <a:r>
              <a:rPr lang="en-US" dirty="0" smtClean="0">
                <a:solidFill>
                  <a:srgbClr val="009900"/>
                </a:solidFill>
              </a:rPr>
              <a:t>G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V</a:t>
            </a:r>
            <a:r>
              <a:rPr lang="en-US" dirty="0" smtClean="0"/>
              <a:t>)</a:t>
            </a:r>
            <a:endParaRPr lang="en-US" sz="140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1"/>
            <a:ext cx="241151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4191523"/>
            <a:ext cx="3472841" cy="262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1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9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Color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6248400" cy="6172200"/>
          </a:xfrm>
        </p:spPr>
        <p:txBody>
          <a:bodyPr>
            <a:normAutofit/>
          </a:bodyPr>
          <a:lstStyle/>
          <a:p>
            <a:pPr lvl="0"/>
            <a:r>
              <a:rPr lang="en-US" b="1" u="sng" dirty="0">
                <a:solidFill>
                  <a:srgbClr val="00FF00"/>
                </a:solidFill>
              </a:rPr>
              <a:t>color</a:t>
            </a:r>
            <a:r>
              <a:rPr lang="en-US" dirty="0"/>
              <a:t>  -  the visual effect of </a:t>
            </a:r>
            <a:r>
              <a:rPr lang="en-US" i="1" dirty="0"/>
              <a:t>reflected</a:t>
            </a:r>
            <a:r>
              <a:rPr lang="en-US" dirty="0"/>
              <a:t> light waves</a:t>
            </a:r>
          </a:p>
          <a:p>
            <a:pPr marL="0" indent="0">
              <a:buNone/>
            </a:pPr>
            <a:endParaRPr lang="en-US" sz="1500" dirty="0"/>
          </a:p>
          <a:p>
            <a:pPr lvl="0"/>
            <a:r>
              <a:rPr lang="en-US" i="1" dirty="0"/>
              <a:t>white</a:t>
            </a:r>
            <a:r>
              <a:rPr lang="en-US" dirty="0"/>
              <a:t>  =  </a:t>
            </a:r>
            <a:r>
              <a:rPr lang="en-US" b="1" dirty="0" smtClean="0">
                <a:solidFill>
                  <a:srgbClr val="FFFF00"/>
                </a:solidFill>
              </a:rPr>
              <a:t>ALL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wavelengths </a:t>
            </a:r>
            <a:r>
              <a:rPr lang="en-US" dirty="0" smtClean="0"/>
              <a:t>reflected</a:t>
            </a:r>
          </a:p>
          <a:p>
            <a:pPr lvl="1"/>
            <a:r>
              <a:rPr lang="en-US" sz="2800" dirty="0" smtClean="0"/>
              <a:t>absorbs </a:t>
            </a:r>
            <a:r>
              <a:rPr lang="en-US" sz="2800" dirty="0"/>
              <a:t>no </a:t>
            </a:r>
            <a:r>
              <a:rPr lang="en-US" sz="2800" dirty="0" smtClean="0"/>
              <a:t>light</a:t>
            </a:r>
            <a:endParaRPr lang="en-US" sz="2800" dirty="0"/>
          </a:p>
          <a:p>
            <a:pPr marL="0" indent="0">
              <a:buNone/>
            </a:pPr>
            <a:endParaRPr lang="en-US" sz="1500" dirty="0"/>
          </a:p>
          <a:p>
            <a:r>
              <a:rPr lang="en-US" i="1" dirty="0" smtClean="0"/>
              <a:t>black</a:t>
            </a:r>
            <a:r>
              <a:rPr lang="en-US" dirty="0" smtClean="0"/>
              <a:t>  </a:t>
            </a:r>
            <a:r>
              <a:rPr lang="en-US" dirty="0"/>
              <a:t>=  </a:t>
            </a:r>
            <a:r>
              <a:rPr lang="en-US" b="1" dirty="0" smtClean="0">
                <a:solidFill>
                  <a:srgbClr val="FFFF00"/>
                </a:solidFill>
              </a:rPr>
              <a:t>NO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wavelengths </a:t>
            </a:r>
            <a:r>
              <a:rPr lang="en-US" dirty="0" smtClean="0"/>
              <a:t>reflected</a:t>
            </a:r>
          </a:p>
          <a:p>
            <a:pPr lvl="1"/>
            <a:r>
              <a:rPr lang="en-US" sz="2800" dirty="0" smtClean="0"/>
              <a:t>absorbs </a:t>
            </a:r>
            <a:r>
              <a:rPr lang="en-US" sz="2800" dirty="0"/>
              <a:t>all </a:t>
            </a:r>
            <a:r>
              <a:rPr lang="en-US" sz="2800" dirty="0" smtClean="0"/>
              <a:t>light</a:t>
            </a:r>
          </a:p>
          <a:p>
            <a:pPr lvl="1"/>
            <a:endParaRPr lang="en-US" sz="1500" dirty="0"/>
          </a:p>
          <a:p>
            <a:pPr lvl="0"/>
            <a:r>
              <a:rPr lang="en-US" b="1" u="sng" dirty="0">
                <a:solidFill>
                  <a:srgbClr val="00FF00"/>
                </a:solidFill>
              </a:rPr>
              <a:t>primary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u="sng" dirty="0">
                <a:solidFill>
                  <a:srgbClr val="00FF00"/>
                </a:solidFill>
              </a:rPr>
              <a:t>light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u="sng" dirty="0">
                <a:solidFill>
                  <a:srgbClr val="00FF00"/>
                </a:solidFill>
              </a:rPr>
              <a:t>colors</a:t>
            </a:r>
            <a:r>
              <a:rPr lang="en-US" dirty="0"/>
              <a:t>  -  the </a:t>
            </a:r>
            <a:r>
              <a:rPr lang="en-US" dirty="0" smtClean="0"/>
              <a:t>3 </a:t>
            </a:r>
            <a:r>
              <a:rPr lang="en-US" dirty="0"/>
              <a:t>colors of light that can be used to make all others  -  include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</a:rPr>
              <a:t>blue</a:t>
            </a:r>
            <a:r>
              <a:rPr lang="en-US" dirty="0" smtClean="0"/>
              <a:t>, &amp; </a:t>
            </a:r>
            <a:r>
              <a:rPr lang="en-US" b="1" dirty="0">
                <a:solidFill>
                  <a:srgbClr val="009900"/>
                </a:solidFill>
              </a:rPr>
              <a:t>green</a:t>
            </a:r>
          </a:p>
          <a:p>
            <a:pPr lvl="1"/>
            <a:r>
              <a:rPr lang="en-US" sz="2600" dirty="0" smtClean="0"/>
              <a:t>ex</a:t>
            </a:r>
            <a:r>
              <a:rPr lang="en-US" sz="2600" dirty="0"/>
              <a:t>.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red </a:t>
            </a:r>
            <a:r>
              <a:rPr lang="en-US" sz="2600" b="1" dirty="0">
                <a:solidFill>
                  <a:srgbClr val="FF0000"/>
                </a:solidFill>
              </a:rPr>
              <a:t>light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+ </a:t>
            </a:r>
            <a:r>
              <a:rPr lang="en-US" sz="2600" b="1" dirty="0">
                <a:solidFill>
                  <a:srgbClr val="009900"/>
                </a:solidFill>
              </a:rPr>
              <a:t>green light</a:t>
            </a:r>
            <a:r>
              <a:rPr lang="en-US" sz="2600" dirty="0">
                <a:solidFill>
                  <a:srgbClr val="009900"/>
                </a:solidFill>
              </a:rPr>
              <a:t> </a:t>
            </a:r>
            <a:r>
              <a:rPr lang="en-US" sz="2600" dirty="0"/>
              <a:t>= </a:t>
            </a:r>
            <a:r>
              <a:rPr lang="en-US" sz="2600" b="1" i="1" dirty="0">
                <a:solidFill>
                  <a:srgbClr val="FFFF00"/>
                </a:solidFill>
              </a:rPr>
              <a:t>yellow </a:t>
            </a:r>
            <a:r>
              <a:rPr lang="en-US" sz="2600" b="1" i="1" dirty="0" smtClean="0">
                <a:solidFill>
                  <a:srgbClr val="FFFF00"/>
                </a:solidFill>
              </a:rPr>
              <a:t>light</a:t>
            </a:r>
            <a:endParaRPr lang="en-US" sz="2600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3352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76018"/>
            <a:ext cx="2743199" cy="2329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1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195" y="0"/>
            <a:ext cx="2514599" cy="9144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</a:rPr>
              <a:t>Pigments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52400"/>
            <a:ext cx="6019800" cy="6705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u="sng" dirty="0">
                <a:solidFill>
                  <a:srgbClr val="00FF00"/>
                </a:solidFill>
              </a:rPr>
              <a:t>pigments</a:t>
            </a:r>
            <a:r>
              <a:rPr lang="en-US" dirty="0"/>
              <a:t>  -  materials that are used to change the color of </a:t>
            </a:r>
            <a:r>
              <a:rPr lang="en-US" dirty="0" smtClean="0"/>
              <a:t>objects</a:t>
            </a:r>
          </a:p>
          <a:p>
            <a:pPr lvl="1"/>
            <a:r>
              <a:rPr lang="en-US" sz="3200" dirty="0" smtClean="0"/>
              <a:t>mixing </a:t>
            </a:r>
            <a:r>
              <a:rPr lang="en-US" sz="3200" dirty="0"/>
              <a:t>pigments does not result in the same colors as mixing light does</a:t>
            </a:r>
          </a:p>
          <a:p>
            <a:pPr lvl="1"/>
            <a:r>
              <a:rPr lang="en-US" sz="3200" dirty="0" smtClean="0"/>
              <a:t>ex</a:t>
            </a:r>
            <a:r>
              <a:rPr lang="en-US" sz="3200" dirty="0"/>
              <a:t>. </a:t>
            </a:r>
            <a:r>
              <a:rPr lang="en-US" sz="3200" b="1" dirty="0">
                <a:solidFill>
                  <a:srgbClr val="FF0000"/>
                </a:solidFill>
              </a:rPr>
              <a:t>red </a:t>
            </a:r>
            <a:r>
              <a:rPr lang="en-US" sz="3200" b="1" dirty="0"/>
              <a:t>light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+ </a:t>
            </a:r>
            <a:r>
              <a:rPr lang="en-US" sz="3200" b="1" dirty="0">
                <a:solidFill>
                  <a:srgbClr val="009900"/>
                </a:solidFill>
              </a:rPr>
              <a:t>green </a:t>
            </a:r>
            <a:r>
              <a:rPr lang="en-US" sz="3200" b="1" dirty="0"/>
              <a:t>light</a:t>
            </a:r>
            <a:r>
              <a:rPr lang="en-US" sz="3200" dirty="0">
                <a:solidFill>
                  <a:srgbClr val="009900"/>
                </a:solidFill>
              </a:rPr>
              <a:t> </a:t>
            </a:r>
            <a:r>
              <a:rPr lang="en-US" sz="3200" dirty="0"/>
              <a:t>= </a:t>
            </a:r>
            <a:r>
              <a:rPr lang="en-US" sz="3200" b="1" i="1" dirty="0">
                <a:solidFill>
                  <a:srgbClr val="FFFF00"/>
                </a:solidFill>
              </a:rPr>
              <a:t>yellow </a:t>
            </a:r>
            <a:r>
              <a:rPr lang="en-US" sz="3200" b="1" i="1" dirty="0" smtClean="0"/>
              <a:t>light</a:t>
            </a:r>
          </a:p>
          <a:p>
            <a:pPr lvl="1"/>
            <a:r>
              <a:rPr lang="en-US" sz="3200" dirty="0"/>
              <a:t>ex. </a:t>
            </a:r>
            <a:r>
              <a:rPr lang="en-US" sz="3200" b="1" dirty="0">
                <a:solidFill>
                  <a:srgbClr val="FF0000"/>
                </a:solidFill>
              </a:rPr>
              <a:t>red </a:t>
            </a:r>
            <a:r>
              <a:rPr lang="en-US" sz="3200" b="1" dirty="0"/>
              <a:t>pigment</a:t>
            </a:r>
            <a:r>
              <a:rPr lang="en-US" sz="3200" dirty="0"/>
              <a:t> + </a:t>
            </a:r>
            <a:r>
              <a:rPr lang="en-US" sz="3200" b="1" dirty="0">
                <a:solidFill>
                  <a:srgbClr val="009900"/>
                </a:solidFill>
              </a:rPr>
              <a:t>green </a:t>
            </a:r>
            <a:r>
              <a:rPr lang="en-US" sz="3200" b="1" dirty="0"/>
              <a:t>pigment</a:t>
            </a:r>
            <a:r>
              <a:rPr lang="en-US" sz="3200" dirty="0"/>
              <a:t> =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brown </a:t>
            </a:r>
            <a:r>
              <a:rPr lang="en-US" sz="3200" b="1" i="1" dirty="0"/>
              <a:t>pigment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lvl="0"/>
            <a:r>
              <a:rPr lang="en-US" b="1" u="sng" dirty="0">
                <a:solidFill>
                  <a:srgbClr val="00FF00"/>
                </a:solidFill>
              </a:rPr>
              <a:t>primary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u="sng" dirty="0">
                <a:solidFill>
                  <a:srgbClr val="00FF00"/>
                </a:solidFill>
              </a:rPr>
              <a:t>pigment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u="sng" dirty="0">
                <a:solidFill>
                  <a:srgbClr val="00FF00"/>
                </a:solidFill>
              </a:rPr>
              <a:t>colors</a:t>
            </a:r>
            <a:r>
              <a:rPr lang="en-US" dirty="0">
                <a:solidFill>
                  <a:srgbClr val="00FF00"/>
                </a:solidFill>
              </a:rPr>
              <a:t>  </a:t>
            </a:r>
            <a:r>
              <a:rPr lang="en-US" dirty="0"/>
              <a:t>-  the three colors of pigment that can be used to make all colors of </a:t>
            </a:r>
            <a:r>
              <a:rPr lang="en-US" dirty="0" smtClean="0"/>
              <a:t>pigment</a:t>
            </a:r>
          </a:p>
          <a:p>
            <a:pPr lvl="1"/>
            <a:r>
              <a:rPr lang="en-US" sz="3100" dirty="0" smtClean="0"/>
              <a:t>include </a:t>
            </a:r>
            <a:r>
              <a:rPr lang="en-US" sz="3100" b="1" dirty="0">
                <a:solidFill>
                  <a:srgbClr val="FF33CC"/>
                </a:solidFill>
              </a:rPr>
              <a:t>magenta</a:t>
            </a:r>
            <a:r>
              <a:rPr lang="en-US" sz="3100" dirty="0"/>
              <a:t>, </a:t>
            </a:r>
            <a:r>
              <a:rPr lang="en-US" sz="3100" b="1" dirty="0">
                <a:solidFill>
                  <a:srgbClr val="00B0F0"/>
                </a:solidFill>
              </a:rPr>
              <a:t>cyan</a:t>
            </a:r>
            <a:r>
              <a:rPr lang="en-US" sz="3100" dirty="0" smtClean="0"/>
              <a:t>, &amp; </a:t>
            </a:r>
            <a:r>
              <a:rPr lang="en-US" sz="3100" b="1" dirty="0" smtClean="0">
                <a:solidFill>
                  <a:srgbClr val="FFFF00"/>
                </a:solidFill>
              </a:rPr>
              <a:t>yellow</a:t>
            </a:r>
            <a:r>
              <a:rPr lang="en-US" dirty="0"/>
              <a:t> 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4506"/>
            <a:ext cx="2819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74" y="1087675"/>
            <a:ext cx="3073052" cy="263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22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1121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Pigments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486400" cy="5638800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each primary </a:t>
            </a:r>
            <a:r>
              <a:rPr lang="en-US" sz="3000" i="1" dirty="0"/>
              <a:t>pigment</a:t>
            </a:r>
            <a:r>
              <a:rPr lang="en-US" sz="3000" dirty="0"/>
              <a:t> color results when a pigment absorbs a primary light </a:t>
            </a:r>
            <a:r>
              <a:rPr lang="en-US" sz="3000" dirty="0" smtClean="0"/>
              <a:t>color</a:t>
            </a:r>
          </a:p>
          <a:p>
            <a:pPr lvl="1"/>
            <a:r>
              <a:rPr lang="en-US" sz="2800" dirty="0" smtClean="0"/>
              <a:t>primary </a:t>
            </a:r>
            <a:r>
              <a:rPr lang="en-US" sz="2800" dirty="0"/>
              <a:t>pigment color </a:t>
            </a:r>
            <a:r>
              <a:rPr lang="en-US" sz="2800" dirty="0" smtClean="0"/>
              <a:t>=  </a:t>
            </a:r>
            <a:r>
              <a:rPr lang="en-US" sz="2800" dirty="0"/>
              <a:t>white light </a:t>
            </a:r>
            <a:r>
              <a:rPr lang="en-US" sz="2800" dirty="0" smtClean="0"/>
              <a:t>- </a:t>
            </a:r>
            <a:r>
              <a:rPr lang="en-US" sz="2800" dirty="0"/>
              <a:t>one primary </a:t>
            </a:r>
            <a:r>
              <a:rPr lang="en-US" sz="2800" dirty="0" smtClean="0"/>
              <a:t>light color</a:t>
            </a:r>
          </a:p>
          <a:p>
            <a:pPr lvl="1"/>
            <a:r>
              <a:rPr lang="en-US" sz="2800" dirty="0"/>
              <a:t>e</a:t>
            </a:r>
            <a:r>
              <a:rPr lang="en-US" sz="2800" dirty="0" smtClean="0"/>
              <a:t>x. </a:t>
            </a:r>
            <a:r>
              <a:rPr lang="en-US" sz="2800" b="1" dirty="0">
                <a:solidFill>
                  <a:srgbClr val="00FFFF"/>
                </a:solidFill>
              </a:rPr>
              <a:t>c</a:t>
            </a:r>
            <a:r>
              <a:rPr lang="en-US" sz="2800" b="1" dirty="0" smtClean="0">
                <a:solidFill>
                  <a:srgbClr val="00FFFF"/>
                </a:solidFill>
              </a:rPr>
              <a:t>yan </a:t>
            </a:r>
            <a:r>
              <a:rPr lang="en-US" sz="2800" dirty="0" smtClean="0"/>
              <a:t> =  white light  –  </a:t>
            </a:r>
            <a:r>
              <a:rPr lang="en-US" sz="2800" b="1" dirty="0" smtClean="0">
                <a:solidFill>
                  <a:srgbClr val="FF0000"/>
                </a:solidFill>
              </a:rPr>
              <a:t>red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</a:t>
            </a:r>
            <a:r>
              <a:rPr lang="en-US" sz="2400" b="1" dirty="0" smtClean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9900"/>
                </a:solidFill>
              </a:rPr>
              <a:t>G </a:t>
            </a:r>
            <a:r>
              <a:rPr lang="en-US" sz="2400" b="1" dirty="0"/>
              <a:t>(</a:t>
            </a:r>
            <a:r>
              <a:rPr lang="en-US" sz="2400" b="1" dirty="0">
                <a:solidFill>
                  <a:srgbClr val="00FFFF"/>
                </a:solidFill>
              </a:rPr>
              <a:t>cyan</a:t>
            </a:r>
            <a:r>
              <a:rPr lang="en-US" sz="2400" b="1" dirty="0" smtClean="0"/>
              <a:t>) =          </a:t>
            </a:r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2400" b="1" dirty="0" smtClean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990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         </a:t>
            </a:r>
            <a:r>
              <a:rPr lang="en-US" dirty="0" smtClean="0"/>
              <a:t>–      </a:t>
            </a:r>
            <a:r>
              <a:rPr lang="en-US" sz="2400" b="1" dirty="0" smtClean="0">
                <a:solidFill>
                  <a:srgbClr val="FF0000"/>
                </a:solidFill>
              </a:rPr>
              <a:t>R  </a:t>
            </a:r>
            <a:r>
              <a:rPr lang="en-US" sz="1500" dirty="0" smtClean="0"/>
              <a:t>		</a:t>
            </a:r>
            <a:r>
              <a:rPr lang="en-US" dirty="0" smtClean="0"/>
              <a:t>	</a:t>
            </a:r>
          </a:p>
          <a:p>
            <a:pPr lvl="0"/>
            <a:r>
              <a:rPr lang="en-US" sz="3000" dirty="0" smtClean="0"/>
              <a:t>w/ </a:t>
            </a:r>
            <a:r>
              <a:rPr lang="en-US" sz="3000" dirty="0"/>
              <a:t>pigments, the </a:t>
            </a:r>
            <a:r>
              <a:rPr lang="en-US" sz="3000" b="1" i="1" dirty="0">
                <a:solidFill>
                  <a:srgbClr val="FFFF00"/>
                </a:solidFill>
              </a:rPr>
              <a:t>absorption</a:t>
            </a:r>
            <a:r>
              <a:rPr lang="en-US" sz="3000" dirty="0"/>
              <a:t> of light, not just its reflection, determines the color you see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16" y="914400"/>
            <a:ext cx="2819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71" y="3886200"/>
            <a:ext cx="2819400" cy="28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8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8184"/>
            <a:ext cx="8229600" cy="962416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Light vs. Pigments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39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8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5310</TotalTime>
  <Words>253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Unit 4 Waves</vt:lpstr>
      <vt:lpstr>Reminder…</vt:lpstr>
      <vt:lpstr>Light</vt:lpstr>
      <vt:lpstr>Light &amp; Matter</vt:lpstr>
      <vt:lpstr>Color</vt:lpstr>
      <vt:lpstr>Pigments</vt:lpstr>
      <vt:lpstr>Pigments</vt:lpstr>
      <vt:lpstr>Light vs. Pigments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7 Newton’s Laws of Motion</dc:title>
  <dc:creator>Broadwell, Britni</dc:creator>
  <cp:lastModifiedBy>Windows User</cp:lastModifiedBy>
  <cp:revision>261</cp:revision>
  <dcterms:created xsi:type="dcterms:W3CDTF">2011-11-17T16:15:10Z</dcterms:created>
  <dcterms:modified xsi:type="dcterms:W3CDTF">2013-03-18T00:53:17Z</dcterms:modified>
</cp:coreProperties>
</file>